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5" r:id="rId4"/>
  </p:sldMasterIdLst>
  <p:notesMasterIdLst>
    <p:notesMasterId r:id="rId42"/>
  </p:notesMasterIdLst>
  <p:handoutMasterIdLst>
    <p:handoutMasterId r:id="rId43"/>
  </p:handoutMasterIdLst>
  <p:sldIdLst>
    <p:sldId id="256" r:id="rId5"/>
    <p:sldId id="955" r:id="rId6"/>
    <p:sldId id="954" r:id="rId7"/>
    <p:sldId id="320" r:id="rId8"/>
    <p:sldId id="274" r:id="rId9"/>
    <p:sldId id="959" r:id="rId10"/>
    <p:sldId id="968" r:id="rId11"/>
    <p:sldId id="305" r:id="rId12"/>
    <p:sldId id="967" r:id="rId13"/>
    <p:sldId id="312" r:id="rId14"/>
    <p:sldId id="962" r:id="rId15"/>
    <p:sldId id="972" r:id="rId16"/>
    <p:sldId id="315" r:id="rId17"/>
    <p:sldId id="317" r:id="rId18"/>
    <p:sldId id="314" r:id="rId19"/>
    <p:sldId id="316" r:id="rId20"/>
    <p:sldId id="956" r:id="rId21"/>
    <p:sldId id="951" r:id="rId22"/>
    <p:sldId id="756" r:id="rId23"/>
    <p:sldId id="318" r:id="rId24"/>
    <p:sldId id="966" r:id="rId25"/>
    <p:sldId id="969" r:id="rId26"/>
    <p:sldId id="973" r:id="rId27"/>
    <p:sldId id="961" r:id="rId28"/>
    <p:sldId id="971" r:id="rId29"/>
    <p:sldId id="964" r:id="rId30"/>
    <p:sldId id="965" r:id="rId31"/>
    <p:sldId id="556" r:id="rId32"/>
    <p:sldId id="319" r:id="rId33"/>
    <p:sldId id="963" r:id="rId34"/>
    <p:sldId id="308" r:id="rId35"/>
    <p:sldId id="953" r:id="rId36"/>
    <p:sldId id="958" r:id="rId37"/>
    <p:sldId id="639" r:id="rId38"/>
    <p:sldId id="652" r:id="rId39"/>
    <p:sldId id="653" r:id="rId40"/>
    <p:sldId id="309" r:id="rId41"/>
  </p:sldIdLst>
  <p:sldSz cx="12192000" cy="6858000"/>
  <p:notesSz cx="7010400" cy="9296400"/>
  <p:embeddedFontLst>
    <p:embeddedFont>
      <p:font typeface="Corbel" panose="020B0503020204020204" pitchFamily="34" charset="0"/>
      <p:regular r:id="rId44"/>
      <p:bold r:id="rId45"/>
      <p:italic r:id="rId46"/>
      <p:boldItalic r:id="rId47"/>
    </p:embeddedFont>
    <p:embeddedFont>
      <p:font typeface="Garamond" panose="02020404030301010803" pitchFamily="18" charset="0"/>
      <p:regular r:id="rId48"/>
      <p:bold r:id="rId49"/>
      <p:italic r:id="rId50"/>
    </p:embeddedFont>
    <p:embeddedFont>
      <p:font typeface="TransportNewLight_gdi" panose="020B0604020202020204" charset="0"/>
      <p:regular r:id="rId51"/>
    </p:embeddedFont>
    <p:embeddedFont>
      <p:font typeface="TransportNewMedium_gdi"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180444-12FD-49EF-BD6C-619F1B93B44B}">
          <p14:sldIdLst>
            <p14:sldId id="256"/>
            <p14:sldId id="955"/>
            <p14:sldId id="954"/>
            <p14:sldId id="320"/>
            <p14:sldId id="274"/>
            <p14:sldId id="959"/>
            <p14:sldId id="968"/>
            <p14:sldId id="305"/>
          </p14:sldIdLst>
        </p14:section>
        <p14:section name="Untitled Section" id="{58E68A1B-025A-4008-AE79-8F0AB8CA6795}">
          <p14:sldIdLst>
            <p14:sldId id="967"/>
            <p14:sldId id="312"/>
            <p14:sldId id="962"/>
            <p14:sldId id="972"/>
            <p14:sldId id="315"/>
            <p14:sldId id="317"/>
            <p14:sldId id="314"/>
            <p14:sldId id="316"/>
            <p14:sldId id="956"/>
            <p14:sldId id="951"/>
            <p14:sldId id="756"/>
            <p14:sldId id="318"/>
            <p14:sldId id="966"/>
            <p14:sldId id="969"/>
            <p14:sldId id="973"/>
            <p14:sldId id="961"/>
            <p14:sldId id="971"/>
            <p14:sldId id="964"/>
            <p14:sldId id="965"/>
            <p14:sldId id="556"/>
            <p14:sldId id="319"/>
            <p14:sldId id="963"/>
            <p14:sldId id="308"/>
            <p14:sldId id="953"/>
            <p14:sldId id="958"/>
            <p14:sldId id="639"/>
            <p14:sldId id="652"/>
            <p14:sldId id="653"/>
            <p14:sldId id="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581BC"/>
    <a:srgbClr val="1D6E38"/>
    <a:srgbClr val="F9BC0A"/>
    <a:srgbClr val="FACB43"/>
    <a:srgbClr val="F2F2F2"/>
    <a:srgbClr val="8FC150"/>
    <a:srgbClr val="6CA5DA"/>
    <a:srgbClr val="3E8F54"/>
    <a:srgbClr val="163C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7968B-404F-4FEF-8CD3-D0DC8BC8A076}" v="586" dt="2024-08-05T22:35:10.033"/>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4" autoAdjust="0"/>
    <p:restoredTop sz="73328" autoAdjust="0"/>
  </p:normalViewPr>
  <p:slideViewPr>
    <p:cSldViewPr snapToGrid="0" snapToObjects="1">
      <p:cViewPr varScale="1">
        <p:scale>
          <a:sx n="66" d="100"/>
          <a:sy n="66" d="100"/>
        </p:scale>
        <p:origin x="2010" y="60"/>
      </p:cViewPr>
      <p:guideLst>
        <p:guide orient="horz" pos="2160"/>
        <p:guide pos="3840"/>
      </p:guideLst>
    </p:cSldViewPr>
  </p:slideViewPr>
  <p:outlineViewPr>
    <p:cViewPr>
      <p:scale>
        <a:sx n="33" d="100"/>
        <a:sy n="33" d="100"/>
      </p:scale>
      <p:origin x="0" y="-192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8" d="100"/>
          <a:sy n="98" d="100"/>
        </p:scale>
        <p:origin x="494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presProps" Target="presProps.xml"/><Relationship Id="rId58" Type="http://schemas.openxmlformats.org/officeDocument/2006/relationships/customXml" Target="../customXml/item4.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customXml" Target="../customXml/item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Population</c:v>
                </c:pt>
              </c:strCache>
            </c:strRef>
          </c:tx>
          <c:spPr>
            <a:solidFill>
              <a:srgbClr val="92D050"/>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1-26D0-43F9-AEE1-6E2D6684948C}"/>
              </c:ext>
            </c:extLst>
          </c:dPt>
          <c:cat>
            <c:numRef>
              <c:f>Sheet1!$A$2:$A$3</c:f>
              <c:numCache>
                <c:formatCode>General</c:formatCode>
                <c:ptCount val="2"/>
                <c:pt idx="0">
                  <c:v>2000</c:v>
                </c:pt>
                <c:pt idx="1">
                  <c:v>2035</c:v>
                </c:pt>
              </c:numCache>
            </c:numRef>
          </c:cat>
          <c:val>
            <c:numRef>
              <c:f>Sheet1!$B$2:$B$3</c:f>
              <c:numCache>
                <c:formatCode>General</c:formatCode>
                <c:ptCount val="2"/>
                <c:pt idx="0">
                  <c:v>8081986</c:v>
                </c:pt>
                <c:pt idx="1">
                  <c:v>12122640</c:v>
                </c:pt>
              </c:numCache>
            </c:numRef>
          </c:val>
          <c:extLst>
            <c:ext xmlns:c16="http://schemas.microsoft.com/office/drawing/2014/chart" uri="{C3380CC4-5D6E-409C-BE32-E72D297353CC}">
              <c16:uniqueId val="{00000002-26D0-43F9-AEE1-6E2D6684948C}"/>
            </c:ext>
          </c:extLst>
        </c:ser>
        <c:dLbls>
          <c:showLegendKey val="0"/>
          <c:showVal val="0"/>
          <c:showCatName val="0"/>
          <c:showSerName val="0"/>
          <c:showPercent val="0"/>
          <c:showBubbleSize val="0"/>
        </c:dLbls>
        <c:gapWidth val="150"/>
        <c:axId val="910072256"/>
        <c:axId val="910072648"/>
      </c:barChart>
      <c:catAx>
        <c:axId val="91007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10072648"/>
        <c:crosses val="autoZero"/>
        <c:auto val="1"/>
        <c:lblAlgn val="ctr"/>
        <c:lblOffset val="100"/>
        <c:noMultiLvlLbl val="0"/>
      </c:catAx>
      <c:valAx>
        <c:axId val="910072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0072256"/>
        <c:crosses val="autoZero"/>
        <c:crossBetween val="between"/>
        <c:dispUnits>
          <c:builtInUnit val="millions"/>
          <c:dispUnitsLbl>
            <c:layout>
              <c:manualLayout>
                <c:xMode val="edge"/>
                <c:yMode val="edge"/>
                <c:x val="0.45313915857605186"/>
                <c:y val="0.77849439274636134"/>
              </c:manualLayout>
            </c:layout>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Population</a:t>
                  </a:r>
                  <a:r>
                    <a:rPr lang="en-US" sz="1200" baseline="0" dirty="0"/>
                    <a:t> in </a:t>
                  </a:r>
                  <a:r>
                    <a:rPr lang="en-US" sz="1200" dirty="0"/>
                    <a:t>Millions</a:t>
                  </a:r>
                </a:p>
              </c:rich>
            </c:tx>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4FDD4-F17D-E640-A308-95ACFE0074C9}"/>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a:extLst>
              <a:ext uri="{FF2B5EF4-FFF2-40B4-BE49-F238E27FC236}">
                <a16:creationId xmlns:a16="http://schemas.microsoft.com/office/drawing/2014/main" id="{ECD468A3-CCFB-C04E-938C-FE5F378BC1C9}"/>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A7144BE8-E69E-734C-9CFF-049BB7751FC9}" type="datetimeFigureOut">
              <a:rPr lang="en-US" smtClean="0"/>
              <a:t>8/7/2024</a:t>
            </a:fld>
            <a:endParaRPr lang="en-US"/>
          </a:p>
        </p:txBody>
      </p:sp>
      <p:sp>
        <p:nvSpPr>
          <p:cNvPr id="4" name="Footer Placeholder 3">
            <a:extLst>
              <a:ext uri="{FF2B5EF4-FFF2-40B4-BE49-F238E27FC236}">
                <a16:creationId xmlns:a16="http://schemas.microsoft.com/office/drawing/2014/main" id="{FB06C6D9-989E-9641-9D51-2EDE079EE70B}"/>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19C2F4-7B72-BB45-8F45-B862C80AC5D2}"/>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B522F5A7-E952-4B44-9D13-5AA530C639B7}" type="slidenum">
              <a:rPr lang="en-US" smtClean="0"/>
              <a:t>‹#›</a:t>
            </a:fld>
            <a:endParaRPr lang="en-US"/>
          </a:p>
        </p:txBody>
      </p:sp>
    </p:spTree>
    <p:extLst>
      <p:ext uri="{BB962C8B-B14F-4D97-AF65-F5344CB8AC3E}">
        <p14:creationId xmlns:p14="http://schemas.microsoft.com/office/powerpoint/2010/main" val="1106136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37966512-5CFF-724D-93AD-60A9C1F8AFC7}" type="datetimeFigureOut">
              <a:rPr lang="en-US" smtClean="0"/>
              <a:t>8/7/2024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4FC19CE8-D78C-D24E-A54D-967966A9563F}" type="slidenum">
              <a:rPr lang="en-US" smtClean="0"/>
              <a:t>‹#›</a:t>
            </a:fld>
            <a:endParaRPr lang="en-US"/>
          </a:p>
        </p:txBody>
      </p:sp>
    </p:spTree>
    <p:extLst>
      <p:ext uri="{BB962C8B-B14F-4D97-AF65-F5344CB8AC3E}">
        <p14:creationId xmlns:p14="http://schemas.microsoft.com/office/powerpoint/2010/main" val="271821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a:t>
            </a:fld>
            <a:endParaRPr lang="en-US" dirty="0"/>
          </a:p>
        </p:txBody>
      </p:sp>
    </p:spTree>
    <p:extLst>
      <p:ext uri="{BB962C8B-B14F-4D97-AF65-F5344CB8AC3E}">
        <p14:creationId xmlns:p14="http://schemas.microsoft.com/office/powerpoint/2010/main" val="375343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10</a:t>
            </a:fld>
            <a:endParaRPr lang="en-US"/>
          </a:p>
        </p:txBody>
      </p:sp>
    </p:spTree>
    <p:extLst>
      <p:ext uri="{BB962C8B-B14F-4D97-AF65-F5344CB8AC3E}">
        <p14:creationId xmlns:p14="http://schemas.microsoft.com/office/powerpoint/2010/main" val="215297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11</a:t>
            </a:fld>
            <a:endParaRPr lang="en-US" dirty="0"/>
          </a:p>
        </p:txBody>
      </p:sp>
    </p:spTree>
    <p:extLst>
      <p:ext uri="{BB962C8B-B14F-4D97-AF65-F5344CB8AC3E}">
        <p14:creationId xmlns:p14="http://schemas.microsoft.com/office/powerpoint/2010/main" val="89619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12</a:t>
            </a:fld>
            <a:endParaRPr lang="en-US"/>
          </a:p>
        </p:txBody>
      </p:sp>
    </p:spTree>
    <p:extLst>
      <p:ext uri="{BB962C8B-B14F-4D97-AF65-F5344CB8AC3E}">
        <p14:creationId xmlns:p14="http://schemas.microsoft.com/office/powerpoint/2010/main" val="3606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13</a:t>
            </a:fld>
            <a:endParaRPr lang="en-US"/>
          </a:p>
        </p:txBody>
      </p:sp>
    </p:spTree>
    <p:extLst>
      <p:ext uri="{BB962C8B-B14F-4D97-AF65-F5344CB8AC3E}">
        <p14:creationId xmlns:p14="http://schemas.microsoft.com/office/powerpoint/2010/main" val="21469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14</a:t>
            </a:fld>
            <a:endParaRPr lang="en-US"/>
          </a:p>
        </p:txBody>
      </p:sp>
    </p:spTree>
    <p:extLst>
      <p:ext uri="{BB962C8B-B14F-4D97-AF65-F5344CB8AC3E}">
        <p14:creationId xmlns:p14="http://schemas.microsoft.com/office/powerpoint/2010/main" val="132601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15</a:t>
            </a:fld>
            <a:endParaRPr lang="en-US"/>
          </a:p>
        </p:txBody>
      </p:sp>
    </p:spTree>
    <p:extLst>
      <p:ext uri="{BB962C8B-B14F-4D97-AF65-F5344CB8AC3E}">
        <p14:creationId xmlns:p14="http://schemas.microsoft.com/office/powerpoint/2010/main" val="126350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16</a:t>
            </a:fld>
            <a:endParaRPr lang="en-US"/>
          </a:p>
        </p:txBody>
      </p:sp>
    </p:spTree>
    <p:extLst>
      <p:ext uri="{BB962C8B-B14F-4D97-AF65-F5344CB8AC3E}">
        <p14:creationId xmlns:p14="http://schemas.microsoft.com/office/powerpoint/2010/main" val="1553618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17</a:t>
            </a:fld>
            <a:endParaRPr lang="en-US"/>
          </a:p>
        </p:txBody>
      </p:sp>
    </p:spTree>
    <p:extLst>
      <p:ext uri="{BB962C8B-B14F-4D97-AF65-F5344CB8AC3E}">
        <p14:creationId xmlns:p14="http://schemas.microsoft.com/office/powerpoint/2010/main" val="62362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C4BC71CF-B68D-4BAA-99B2-7431485EEB39}"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027121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19</a:t>
            </a:fld>
            <a:endParaRPr lang="en-US"/>
          </a:p>
        </p:txBody>
      </p:sp>
    </p:spTree>
    <p:extLst>
      <p:ext uri="{BB962C8B-B14F-4D97-AF65-F5344CB8AC3E}">
        <p14:creationId xmlns:p14="http://schemas.microsoft.com/office/powerpoint/2010/main" val="175962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p>
        </p:txBody>
      </p:sp>
      <p:sp>
        <p:nvSpPr>
          <p:cNvPr id="4" name="Slide Number Placeholder 3"/>
          <p:cNvSpPr>
            <a:spLocks noGrp="1"/>
          </p:cNvSpPr>
          <p:nvPr>
            <p:ph type="sldNum" sz="quarter" idx="5"/>
          </p:nvPr>
        </p:nvSpPr>
        <p:spPr/>
        <p:txBody>
          <a:bodyPr/>
          <a:lstStyle/>
          <a:p>
            <a:fld id="{4FC19CE8-D78C-D24E-A54D-967966A9563F}" type="slidenum">
              <a:rPr lang="en-US" smtClean="0"/>
              <a:t>2</a:t>
            </a:fld>
            <a:endParaRPr lang="en-US" dirty="0"/>
          </a:p>
        </p:txBody>
      </p:sp>
    </p:spTree>
    <p:extLst>
      <p:ext uri="{BB962C8B-B14F-4D97-AF65-F5344CB8AC3E}">
        <p14:creationId xmlns:p14="http://schemas.microsoft.com/office/powerpoint/2010/main" val="299996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21</a:t>
            </a:fld>
            <a:endParaRPr lang="en-US" dirty="0"/>
          </a:p>
        </p:txBody>
      </p:sp>
    </p:spTree>
    <p:extLst>
      <p:ext uri="{BB962C8B-B14F-4D97-AF65-F5344CB8AC3E}">
        <p14:creationId xmlns:p14="http://schemas.microsoft.com/office/powerpoint/2010/main" val="2555794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23</a:t>
            </a:fld>
            <a:endParaRPr lang="en-US"/>
          </a:p>
        </p:txBody>
      </p:sp>
    </p:spTree>
    <p:extLst>
      <p:ext uri="{BB962C8B-B14F-4D97-AF65-F5344CB8AC3E}">
        <p14:creationId xmlns:p14="http://schemas.microsoft.com/office/powerpoint/2010/main" val="1805304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24</a:t>
            </a:fld>
            <a:endParaRPr lang="en-US" dirty="0"/>
          </a:p>
        </p:txBody>
      </p:sp>
    </p:spTree>
    <p:extLst>
      <p:ext uri="{BB962C8B-B14F-4D97-AF65-F5344CB8AC3E}">
        <p14:creationId xmlns:p14="http://schemas.microsoft.com/office/powerpoint/2010/main" val="3603263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25</a:t>
            </a:fld>
            <a:endParaRPr lang="en-US" dirty="0"/>
          </a:p>
        </p:txBody>
      </p:sp>
    </p:spTree>
    <p:extLst>
      <p:ext uri="{BB962C8B-B14F-4D97-AF65-F5344CB8AC3E}">
        <p14:creationId xmlns:p14="http://schemas.microsoft.com/office/powerpoint/2010/main" val="1385307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26</a:t>
            </a:fld>
            <a:endParaRPr lang="en-US"/>
          </a:p>
        </p:txBody>
      </p:sp>
    </p:spTree>
    <p:extLst>
      <p:ext uri="{BB962C8B-B14F-4D97-AF65-F5344CB8AC3E}">
        <p14:creationId xmlns:p14="http://schemas.microsoft.com/office/powerpoint/2010/main" val="244890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Delivery STIP – GREEN</a:t>
            </a:r>
          </a:p>
          <a:p>
            <a:r>
              <a:rPr lang="en-US" dirty="0"/>
              <a:t>Developmental STIP - BLUE</a:t>
            </a:r>
          </a:p>
        </p:txBody>
      </p:sp>
      <p:sp>
        <p:nvSpPr>
          <p:cNvPr id="4" name="Slide Number Placeholder 3"/>
          <p:cNvSpPr>
            <a:spLocks noGrp="1"/>
          </p:cNvSpPr>
          <p:nvPr>
            <p:ph type="sldNum" sz="quarter" idx="5"/>
          </p:nvPr>
        </p:nvSpPr>
        <p:spPr/>
        <p:txBody>
          <a:bodyPr/>
          <a:lstStyle/>
          <a:p>
            <a:fld id="{4FC19CE8-D78C-D24E-A54D-967966A9563F}" type="slidenum">
              <a:rPr lang="en-US" smtClean="0"/>
              <a:t>28</a:t>
            </a:fld>
            <a:endParaRPr lang="en-US"/>
          </a:p>
        </p:txBody>
      </p:sp>
    </p:spTree>
    <p:extLst>
      <p:ext uri="{BB962C8B-B14F-4D97-AF65-F5344CB8AC3E}">
        <p14:creationId xmlns:p14="http://schemas.microsoft.com/office/powerpoint/2010/main" val="3961789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29</a:t>
            </a:fld>
            <a:endParaRPr lang="en-US"/>
          </a:p>
        </p:txBody>
      </p:sp>
    </p:spTree>
    <p:extLst>
      <p:ext uri="{BB962C8B-B14F-4D97-AF65-F5344CB8AC3E}">
        <p14:creationId xmlns:p14="http://schemas.microsoft.com/office/powerpoint/2010/main" val="148873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30</a:t>
            </a:fld>
            <a:endParaRPr lang="en-US" dirty="0"/>
          </a:p>
        </p:txBody>
      </p:sp>
    </p:spTree>
    <p:extLst>
      <p:ext uri="{BB962C8B-B14F-4D97-AF65-F5344CB8AC3E}">
        <p14:creationId xmlns:p14="http://schemas.microsoft.com/office/powerpoint/2010/main" val="1904584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31</a:t>
            </a:fld>
            <a:endParaRPr lang="en-US" dirty="0"/>
          </a:p>
        </p:txBody>
      </p:sp>
    </p:spTree>
    <p:extLst>
      <p:ext uri="{BB962C8B-B14F-4D97-AF65-F5344CB8AC3E}">
        <p14:creationId xmlns:p14="http://schemas.microsoft.com/office/powerpoint/2010/main" val="3988355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32</a:t>
            </a:fld>
            <a:endParaRPr lang="en-US" dirty="0"/>
          </a:p>
        </p:txBody>
      </p:sp>
    </p:spTree>
    <p:extLst>
      <p:ext uri="{BB962C8B-B14F-4D97-AF65-F5344CB8AC3E}">
        <p14:creationId xmlns:p14="http://schemas.microsoft.com/office/powerpoint/2010/main" val="328572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3</a:t>
            </a:fld>
            <a:endParaRPr lang="en-US"/>
          </a:p>
        </p:txBody>
      </p:sp>
    </p:spTree>
    <p:extLst>
      <p:ext uri="{BB962C8B-B14F-4D97-AF65-F5344CB8AC3E}">
        <p14:creationId xmlns:p14="http://schemas.microsoft.com/office/powerpoint/2010/main" val="943323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33</a:t>
            </a:fld>
            <a:endParaRPr lang="en-US" dirty="0"/>
          </a:p>
        </p:txBody>
      </p:sp>
    </p:spTree>
    <p:extLst>
      <p:ext uri="{BB962C8B-B14F-4D97-AF65-F5344CB8AC3E}">
        <p14:creationId xmlns:p14="http://schemas.microsoft.com/office/powerpoint/2010/main" val="1010525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69CF350-A905-406C-8ABE-918BAC4DC979}" type="slidenum">
              <a:rPr lang="en-US">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33838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35</a:t>
            </a:fld>
            <a:endParaRPr lang="en-US" dirty="0"/>
          </a:p>
        </p:txBody>
      </p:sp>
    </p:spTree>
    <p:extLst>
      <p:ext uri="{BB962C8B-B14F-4D97-AF65-F5344CB8AC3E}">
        <p14:creationId xmlns:p14="http://schemas.microsoft.com/office/powerpoint/2010/main" val="12445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73050"/>
            <a:ext cx="6096000" cy="3430588"/>
          </a:xfrm>
        </p:spPr>
      </p:sp>
      <p:sp>
        <p:nvSpPr>
          <p:cNvPr id="3" name="Notes Placeholder 2"/>
          <p:cNvSpPr>
            <a:spLocks noGrp="1"/>
          </p:cNvSpPr>
          <p:nvPr>
            <p:ph type="body" idx="1"/>
          </p:nvPr>
        </p:nvSpPr>
        <p:spPr>
          <a:xfrm>
            <a:off x="685800" y="3840481"/>
            <a:ext cx="5486400" cy="5017770"/>
          </a:xfrm>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36</a:t>
            </a:fld>
            <a:endParaRPr lang="en-US" dirty="0"/>
          </a:p>
        </p:txBody>
      </p:sp>
    </p:spTree>
    <p:extLst>
      <p:ext uri="{BB962C8B-B14F-4D97-AF65-F5344CB8AC3E}">
        <p14:creationId xmlns:p14="http://schemas.microsoft.com/office/powerpoint/2010/main" val="144768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D4F7DE-2491-4111-8904-AFC96C7298F8}"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26316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69CF350-A905-406C-8ABE-918BAC4DC979}"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71127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6</a:t>
            </a:fld>
            <a:endParaRPr lang="en-US"/>
          </a:p>
        </p:txBody>
      </p:sp>
    </p:spTree>
    <p:extLst>
      <p:ext uri="{BB962C8B-B14F-4D97-AF65-F5344CB8AC3E}">
        <p14:creationId xmlns:p14="http://schemas.microsoft.com/office/powerpoint/2010/main" val="232120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7</a:t>
            </a:fld>
            <a:endParaRPr lang="en-US" dirty="0"/>
          </a:p>
        </p:txBody>
      </p:sp>
    </p:spTree>
    <p:extLst>
      <p:ext uri="{BB962C8B-B14F-4D97-AF65-F5344CB8AC3E}">
        <p14:creationId xmlns:p14="http://schemas.microsoft.com/office/powerpoint/2010/main" val="379269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8</a:t>
            </a:fld>
            <a:endParaRPr lang="en-US" dirty="0"/>
          </a:p>
        </p:txBody>
      </p:sp>
    </p:spTree>
    <p:extLst>
      <p:ext uri="{BB962C8B-B14F-4D97-AF65-F5344CB8AC3E}">
        <p14:creationId xmlns:p14="http://schemas.microsoft.com/office/powerpoint/2010/main" val="281328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19CE8-D78C-D24E-A54D-967966A9563F}" type="slidenum">
              <a:rPr lang="en-US" smtClean="0"/>
              <a:t>9</a:t>
            </a:fld>
            <a:endParaRPr lang="en-US" dirty="0"/>
          </a:p>
        </p:txBody>
      </p:sp>
    </p:spTree>
    <p:extLst>
      <p:ext uri="{BB962C8B-B14F-4D97-AF65-F5344CB8AC3E}">
        <p14:creationId xmlns:p14="http://schemas.microsoft.com/office/powerpoint/2010/main" val="276743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ne Lin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2808E2C-E893-A54F-B11F-1A0A2394E3CB}"/>
              </a:ext>
            </a:extLst>
          </p:cNvPr>
          <p:cNvPicPr>
            <a:picLocks noChangeAspect="1"/>
          </p:cNvPicPr>
          <p:nvPr userDrawn="1"/>
        </p:nvPicPr>
        <p:blipFill rotWithShape="1">
          <a:blip r:embed="rId2"/>
          <a:srcRect l="1691" r="1691" b="50"/>
          <a:stretch/>
        </p:blipFill>
        <p:spPr>
          <a:xfrm>
            <a:off x="0" y="0"/>
            <a:ext cx="12192000" cy="6858000"/>
          </a:xfrm>
          <a:prstGeom prst="rect">
            <a:avLst/>
          </a:prstGeom>
        </p:spPr>
      </p:pic>
      <p:sp>
        <p:nvSpPr>
          <p:cNvPr id="2" name="Title 1">
            <a:extLst>
              <a:ext uri="{FF2B5EF4-FFF2-40B4-BE49-F238E27FC236}">
                <a16:creationId xmlns:a16="http://schemas.microsoft.com/office/drawing/2014/main" id="{68DBA6A1-A578-41C1-8E73-BDD1597F3C58}"/>
              </a:ext>
            </a:extLst>
          </p:cNvPr>
          <p:cNvSpPr>
            <a:spLocks noGrp="1"/>
          </p:cNvSpPr>
          <p:nvPr>
            <p:ph type="ctrTitle" hasCustomPrompt="1"/>
          </p:nvPr>
        </p:nvSpPr>
        <p:spPr>
          <a:xfrm>
            <a:off x="546713" y="2159627"/>
            <a:ext cx="10982679" cy="1655762"/>
          </a:xfrm>
          <a:prstGeom prst="rect">
            <a:avLst/>
          </a:prstGeom>
        </p:spPr>
        <p:txBody>
          <a:bodyPr anchor="b">
            <a:noAutofit/>
          </a:bodyPr>
          <a:lstStyle>
            <a:lvl1pPr algn="l">
              <a:defRPr sz="3800" b="0">
                <a:solidFill>
                  <a:schemeClr val="bg1"/>
                </a:solidFill>
                <a:latin typeface="TransportNewMedium_gdi" pitchFamily="2" charset="77"/>
              </a:defRPr>
            </a:lvl1pPr>
          </a:lstStyle>
          <a:p>
            <a:r>
              <a:rPr lang="en-US" dirty="0"/>
              <a:t>Presentation Title Goes Here</a:t>
            </a:r>
          </a:p>
        </p:txBody>
      </p:sp>
      <p:sp>
        <p:nvSpPr>
          <p:cNvPr id="3" name="Subtitle 2">
            <a:extLst>
              <a:ext uri="{FF2B5EF4-FFF2-40B4-BE49-F238E27FC236}">
                <a16:creationId xmlns:a16="http://schemas.microsoft.com/office/drawing/2014/main" id="{E0AB1A14-16FA-49D0-BA25-AC60DC43EFBA}"/>
              </a:ext>
            </a:extLst>
          </p:cNvPr>
          <p:cNvSpPr>
            <a:spLocks noGrp="1"/>
          </p:cNvSpPr>
          <p:nvPr>
            <p:ph type="subTitle" idx="1" hasCustomPrompt="1"/>
          </p:nvPr>
        </p:nvSpPr>
        <p:spPr>
          <a:xfrm>
            <a:off x="546713" y="3907464"/>
            <a:ext cx="10982679" cy="1655762"/>
          </a:xfrm>
        </p:spPr>
        <p:txBody>
          <a:bodyPr>
            <a:noAutofit/>
          </a:bodyPr>
          <a:lstStyle>
            <a:lvl1pPr marL="0" indent="0" algn="l">
              <a:buNone/>
              <a:defRPr sz="1800">
                <a:solidFill>
                  <a:schemeClr val="bg1"/>
                </a:solidFill>
                <a:latin typeface="TransportNewLight_gdi"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or Presenter’s Name</a:t>
            </a:r>
          </a:p>
        </p:txBody>
      </p:sp>
      <p:sp>
        <p:nvSpPr>
          <p:cNvPr id="20" name="Rectangle 19">
            <a:extLst>
              <a:ext uri="{FF2B5EF4-FFF2-40B4-BE49-F238E27FC236}">
                <a16:creationId xmlns:a16="http://schemas.microsoft.com/office/drawing/2014/main" id="{FDBEFEB0-2814-884A-B84F-C5486329AA2D}"/>
              </a:ext>
            </a:extLst>
          </p:cNvPr>
          <p:cNvSpPr/>
          <p:nvPr userDrawn="1"/>
        </p:nvSpPr>
        <p:spPr>
          <a:xfrm>
            <a:off x="1" y="5655302"/>
            <a:ext cx="12192000" cy="12026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Subtitle 2">
            <a:extLst>
              <a:ext uri="{FF2B5EF4-FFF2-40B4-BE49-F238E27FC236}">
                <a16:creationId xmlns:a16="http://schemas.microsoft.com/office/drawing/2014/main" id="{869159C0-B214-274F-A73F-705DF4B164AC}"/>
              </a:ext>
            </a:extLst>
          </p:cNvPr>
          <p:cNvSpPr txBox="1">
            <a:spLocks/>
          </p:cNvSpPr>
          <p:nvPr userDrawn="1"/>
        </p:nvSpPr>
        <p:spPr>
          <a:xfrm rot="16200000">
            <a:off x="9568065" y="2507875"/>
            <a:ext cx="4845327" cy="561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TransportNewLight_gd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82940"/>
                </a:solidFill>
                <a:latin typeface="TransportNewLight_gdi"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82940"/>
                </a:solidFill>
                <a:latin typeface="TransportNewLight_gdi"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82940"/>
                </a:solidFill>
                <a:latin typeface="TransportNewLight_gdi"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82940"/>
                </a:solidFill>
                <a:latin typeface="TransportNewLight_gdi"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00" dirty="0"/>
              <a:t>Connecting people, products and places safely and efficiently</a:t>
            </a:r>
          </a:p>
        </p:txBody>
      </p:sp>
      <p:sp>
        <p:nvSpPr>
          <p:cNvPr id="25" name="Rectangle 24">
            <a:extLst>
              <a:ext uri="{FF2B5EF4-FFF2-40B4-BE49-F238E27FC236}">
                <a16:creationId xmlns:a16="http://schemas.microsoft.com/office/drawing/2014/main" id="{86AD8789-3989-AB42-958B-B0D53E33DFF4}"/>
              </a:ext>
            </a:extLst>
          </p:cNvPr>
          <p:cNvSpPr/>
          <p:nvPr userDrawn="1"/>
        </p:nvSpPr>
        <p:spPr>
          <a:xfrm>
            <a:off x="11692001" y="5346189"/>
            <a:ext cx="352548" cy="31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4B81E5E7-CF95-0F41-AD31-CB3238F92F2D}"/>
              </a:ext>
            </a:extLst>
          </p:cNvPr>
          <p:cNvPicPr>
            <a:picLocks noChangeAspect="1"/>
          </p:cNvPicPr>
          <p:nvPr userDrawn="1"/>
        </p:nvPicPr>
        <p:blipFill>
          <a:blip r:embed="rId3"/>
          <a:stretch>
            <a:fillRect/>
          </a:stretch>
        </p:blipFill>
        <p:spPr>
          <a:xfrm>
            <a:off x="546711" y="926860"/>
            <a:ext cx="3354246" cy="782657"/>
          </a:xfrm>
          <a:prstGeom prst="rect">
            <a:avLst/>
          </a:prstGeom>
        </p:spPr>
      </p:pic>
    </p:spTree>
    <p:extLst>
      <p:ext uri="{BB962C8B-B14F-4D97-AF65-F5344CB8AC3E}">
        <p14:creationId xmlns:p14="http://schemas.microsoft.com/office/powerpoint/2010/main" val="44025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5EA70A7B-B327-8741-85A7-CB4A3D83E12E}"/>
              </a:ext>
            </a:extLst>
          </p:cNvPr>
          <p:cNvSpPr>
            <a:spLocks noGrp="1"/>
          </p:cNvSpPr>
          <p:nvPr>
            <p:ph type="body" sz="quarter" idx="10" hasCustomPrompt="1"/>
          </p:nvPr>
        </p:nvSpPr>
        <p:spPr>
          <a:xfrm>
            <a:off x="434566" y="6057902"/>
            <a:ext cx="6939167" cy="365125"/>
          </a:xfrm>
        </p:spPr>
        <p:txBody>
          <a:bodyPr/>
          <a:lstStyle>
            <a:lvl1pPr marL="0" indent="0">
              <a:buNone/>
              <a:defRPr sz="900"/>
            </a:lvl1pPr>
          </a:lstStyle>
          <a:p>
            <a:r>
              <a:rPr lang="en-US" dirty="0"/>
              <a:t>Disclaimer goes here (if needed)</a:t>
            </a:r>
          </a:p>
        </p:txBody>
      </p:sp>
      <p:sp>
        <p:nvSpPr>
          <p:cNvPr id="7" name="Slide Number Placeholder 4">
            <a:extLst>
              <a:ext uri="{FF2B5EF4-FFF2-40B4-BE49-F238E27FC236}">
                <a16:creationId xmlns:a16="http://schemas.microsoft.com/office/drawing/2014/main" id="{E85D1192-F02C-3C46-9696-79AA8C51E4DF}"/>
              </a:ext>
            </a:extLst>
          </p:cNvPr>
          <p:cNvSpPr>
            <a:spLocks noGrp="1"/>
          </p:cNvSpPr>
          <p:nvPr>
            <p:ph type="sldNum" sz="quarter" idx="4"/>
          </p:nvPr>
        </p:nvSpPr>
        <p:spPr>
          <a:xfrm>
            <a:off x="11663850" y="6240464"/>
            <a:ext cx="528151" cy="365125"/>
          </a:xfrm>
          <a:prstGeom prst="rect">
            <a:avLst/>
          </a:prstGeom>
        </p:spPr>
        <p:txBody>
          <a:bodyPr vert="horz" lIns="91440" tIns="45720" rIns="91440" bIns="45720" rtlCol="0" anchor="ctr"/>
          <a:lstStyle>
            <a:lvl1pPr algn="ctr">
              <a:defRPr sz="675">
                <a:solidFill>
                  <a:schemeClr val="bg1"/>
                </a:solidFill>
                <a:latin typeface="TransportNewMedium_gdi" pitchFamily="2" charset="77"/>
              </a:defRPr>
            </a:lvl1pPr>
          </a:lstStyle>
          <a:p>
            <a:fld id="{71AF279C-F903-5C4F-9E12-139067057548}" type="slidenum">
              <a:rPr lang="en-US" smtClean="0"/>
              <a:pPr/>
              <a:t>‹#›</a:t>
            </a:fld>
            <a:endParaRPr lang="en-US" dirty="0"/>
          </a:p>
        </p:txBody>
      </p:sp>
    </p:spTree>
    <p:extLst>
      <p:ext uri="{BB962C8B-B14F-4D97-AF65-F5344CB8AC3E}">
        <p14:creationId xmlns:p14="http://schemas.microsoft.com/office/powerpoint/2010/main" val="256140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8D82B6-1AC1-E444-83D9-CE1BF9CB3D77}"/>
              </a:ext>
            </a:extLst>
          </p:cNvPr>
          <p:cNvPicPr>
            <a:picLocks noChangeAspect="1"/>
          </p:cNvPicPr>
          <p:nvPr userDrawn="1"/>
        </p:nvPicPr>
        <p:blipFill rotWithShape="1">
          <a:blip r:embed="rId2"/>
          <a:srcRect l="1691" r="1691" b="50"/>
          <a:stretch/>
        </p:blipFill>
        <p:spPr>
          <a:xfrm>
            <a:off x="0" y="0"/>
            <a:ext cx="12192000" cy="6858000"/>
          </a:xfrm>
          <a:prstGeom prst="rect">
            <a:avLst/>
          </a:prstGeom>
        </p:spPr>
      </p:pic>
      <p:sp>
        <p:nvSpPr>
          <p:cNvPr id="32" name="Subtitle 2">
            <a:extLst>
              <a:ext uri="{FF2B5EF4-FFF2-40B4-BE49-F238E27FC236}">
                <a16:creationId xmlns:a16="http://schemas.microsoft.com/office/drawing/2014/main" id="{15328491-8C88-1E4C-9DEB-1BECDFA99213}"/>
              </a:ext>
            </a:extLst>
          </p:cNvPr>
          <p:cNvSpPr txBox="1">
            <a:spLocks/>
          </p:cNvSpPr>
          <p:nvPr userDrawn="1"/>
        </p:nvSpPr>
        <p:spPr>
          <a:xfrm rot="16200000">
            <a:off x="9568066" y="3721718"/>
            <a:ext cx="4845327" cy="561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TransportNewLight_gd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82940"/>
                </a:solidFill>
                <a:latin typeface="TransportNewLight_gdi"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82940"/>
                </a:solidFill>
                <a:latin typeface="TransportNewLight_gdi"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82940"/>
                </a:solidFill>
                <a:latin typeface="TransportNewLight_gdi"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82940"/>
                </a:solidFill>
                <a:latin typeface="TransportNewLight_gdi"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00" dirty="0"/>
              <a:t>Connecting people, products and places safely and efficiently</a:t>
            </a:r>
          </a:p>
        </p:txBody>
      </p:sp>
      <p:sp>
        <p:nvSpPr>
          <p:cNvPr id="35" name="Rectangle 34">
            <a:extLst>
              <a:ext uri="{FF2B5EF4-FFF2-40B4-BE49-F238E27FC236}">
                <a16:creationId xmlns:a16="http://schemas.microsoft.com/office/drawing/2014/main" id="{F15A6601-4ACF-3542-BFCC-8CF01D819A1C}"/>
              </a:ext>
            </a:extLst>
          </p:cNvPr>
          <p:cNvSpPr/>
          <p:nvPr userDrawn="1"/>
        </p:nvSpPr>
        <p:spPr>
          <a:xfrm>
            <a:off x="11692002" y="6548000"/>
            <a:ext cx="352548" cy="31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itle 1">
            <a:extLst>
              <a:ext uri="{FF2B5EF4-FFF2-40B4-BE49-F238E27FC236}">
                <a16:creationId xmlns:a16="http://schemas.microsoft.com/office/drawing/2014/main" id="{B7907F05-61FA-6148-AFA3-7C16C7B48516}"/>
              </a:ext>
            </a:extLst>
          </p:cNvPr>
          <p:cNvSpPr txBox="1">
            <a:spLocks/>
          </p:cNvSpPr>
          <p:nvPr/>
        </p:nvSpPr>
        <p:spPr>
          <a:xfrm>
            <a:off x="550051" y="2184222"/>
            <a:ext cx="10615448" cy="1655762"/>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82940"/>
                </a:solidFill>
                <a:latin typeface="TransportNewMedium_gdi" pitchFamily="2" charset="77"/>
                <a:ea typeface="+mj-ea"/>
                <a:cs typeface="+mj-cs"/>
              </a:defRPr>
            </a:lvl1pPr>
          </a:lstStyle>
          <a:p>
            <a:r>
              <a:rPr lang="en-US" sz="4950" dirty="0">
                <a:solidFill>
                  <a:schemeClr val="bg1"/>
                </a:solidFill>
                <a:latin typeface="TransportNewLight_gdi"/>
              </a:rPr>
              <a:t>Contact Us</a:t>
            </a:r>
          </a:p>
        </p:txBody>
      </p:sp>
      <p:sp>
        <p:nvSpPr>
          <p:cNvPr id="36" name="Rectangle 35">
            <a:extLst>
              <a:ext uri="{FF2B5EF4-FFF2-40B4-BE49-F238E27FC236}">
                <a16:creationId xmlns:a16="http://schemas.microsoft.com/office/drawing/2014/main" id="{AC59A006-FB9B-F04A-BDA7-03FF4AF0F1DA}"/>
              </a:ext>
            </a:extLst>
          </p:cNvPr>
          <p:cNvSpPr/>
          <p:nvPr userDrawn="1"/>
        </p:nvSpPr>
        <p:spPr>
          <a:xfrm>
            <a:off x="673940" y="3091574"/>
            <a:ext cx="4714240" cy="107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a:extLst>
              <a:ext uri="{FF2B5EF4-FFF2-40B4-BE49-F238E27FC236}">
                <a16:creationId xmlns:a16="http://schemas.microsoft.com/office/drawing/2014/main" id="{D45595B9-71F0-BA48-AA98-663E39E50DA8}"/>
              </a:ext>
            </a:extLst>
          </p:cNvPr>
          <p:cNvSpPr/>
          <p:nvPr userDrawn="1"/>
        </p:nvSpPr>
        <p:spPr>
          <a:xfrm>
            <a:off x="-2458438" y="4300872"/>
            <a:ext cx="315817" cy="165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4">
            <a:extLst>
              <a:ext uri="{FF2B5EF4-FFF2-40B4-BE49-F238E27FC236}">
                <a16:creationId xmlns:a16="http://schemas.microsoft.com/office/drawing/2014/main" id="{240A0AFA-C685-4E45-97BD-791AE83088E1}"/>
              </a:ext>
            </a:extLst>
          </p:cNvPr>
          <p:cNvSpPr>
            <a:spLocks noGrp="1"/>
          </p:cNvSpPr>
          <p:nvPr>
            <p:ph type="body" sz="quarter" idx="11" hasCustomPrompt="1"/>
          </p:nvPr>
        </p:nvSpPr>
        <p:spPr>
          <a:xfrm>
            <a:off x="1174613" y="3620167"/>
            <a:ext cx="3169751" cy="554880"/>
          </a:xfrm>
        </p:spPr>
        <p:txBody>
          <a:bodyPr>
            <a:noAutofit/>
          </a:bodyPr>
          <a:lstStyle>
            <a:lvl1pPr marL="0" indent="0">
              <a:buFont typeface="Arial" panose="020B0604020202020204" pitchFamily="34" charset="0"/>
              <a:buNone/>
              <a:defRPr sz="1800">
                <a:solidFill>
                  <a:schemeClr val="bg1"/>
                </a:solidFill>
                <a:latin typeface="TransportNewLight_gdi" pitchFamily="2" charset="77"/>
              </a:defRPr>
            </a:lvl1pPr>
            <a:lvl2pPr marL="557213" indent="-214313">
              <a:buFont typeface="Arial" panose="020B0604020202020204" pitchFamily="34" charset="0"/>
              <a:buChar char="•"/>
              <a:defRPr>
                <a:solidFill>
                  <a:srgbClr val="606165"/>
                </a:solidFill>
              </a:defRPr>
            </a:lvl2pPr>
            <a:lvl3pPr marL="857250" indent="-171450">
              <a:buFont typeface="Arial" panose="020B0604020202020204" pitchFamily="34" charset="0"/>
              <a:buChar char="•"/>
              <a:defRPr>
                <a:solidFill>
                  <a:srgbClr val="606165"/>
                </a:solidFill>
              </a:defRPr>
            </a:lvl3pPr>
            <a:lvl4pPr marL="1200150" indent="-171450">
              <a:buFont typeface="Arial" panose="020B0604020202020204" pitchFamily="34" charset="0"/>
              <a:buChar char="•"/>
              <a:defRPr>
                <a:solidFill>
                  <a:srgbClr val="606165"/>
                </a:solidFill>
              </a:defRPr>
            </a:lvl4pPr>
            <a:lvl5pPr marL="1543050" indent="-171450">
              <a:buFont typeface="Arial" panose="020B0604020202020204" pitchFamily="34" charset="0"/>
              <a:buChar char="•"/>
              <a:defRPr>
                <a:solidFill>
                  <a:srgbClr val="606165"/>
                </a:solidFill>
              </a:defRPr>
            </a:lvl5pPr>
          </a:lstStyle>
          <a:p>
            <a:pPr lvl="0"/>
            <a:r>
              <a:rPr lang="en-US" dirty="0"/>
              <a:t>Website URL</a:t>
            </a:r>
          </a:p>
        </p:txBody>
      </p:sp>
      <p:sp>
        <p:nvSpPr>
          <p:cNvPr id="20" name="Text Placeholder 4">
            <a:extLst>
              <a:ext uri="{FF2B5EF4-FFF2-40B4-BE49-F238E27FC236}">
                <a16:creationId xmlns:a16="http://schemas.microsoft.com/office/drawing/2014/main" id="{EA2F1627-7923-7148-B52B-8806FE8B3CD5}"/>
              </a:ext>
            </a:extLst>
          </p:cNvPr>
          <p:cNvSpPr>
            <a:spLocks noGrp="1"/>
          </p:cNvSpPr>
          <p:nvPr>
            <p:ph type="body" sz="quarter" idx="12" hasCustomPrompt="1"/>
          </p:nvPr>
        </p:nvSpPr>
        <p:spPr>
          <a:xfrm>
            <a:off x="4542391" y="3620167"/>
            <a:ext cx="3169751" cy="554880"/>
          </a:xfrm>
        </p:spPr>
        <p:txBody>
          <a:bodyPr>
            <a:noAutofit/>
          </a:bodyPr>
          <a:lstStyle>
            <a:lvl1pPr marL="0" indent="0">
              <a:buFont typeface="Arial" panose="020B0604020202020204" pitchFamily="34" charset="0"/>
              <a:buNone/>
              <a:defRPr sz="1800">
                <a:solidFill>
                  <a:schemeClr val="bg1"/>
                </a:solidFill>
                <a:latin typeface="TransportNewLight_gdi" pitchFamily="2" charset="77"/>
              </a:defRPr>
            </a:lvl1pPr>
            <a:lvl2pPr marL="557213" indent="-214313">
              <a:buFont typeface="Arial" panose="020B0604020202020204" pitchFamily="34" charset="0"/>
              <a:buChar char="•"/>
              <a:defRPr>
                <a:solidFill>
                  <a:srgbClr val="606165"/>
                </a:solidFill>
              </a:defRPr>
            </a:lvl2pPr>
            <a:lvl3pPr marL="857250" indent="-171450">
              <a:buFont typeface="Arial" panose="020B0604020202020204" pitchFamily="34" charset="0"/>
              <a:buChar char="•"/>
              <a:defRPr>
                <a:solidFill>
                  <a:srgbClr val="606165"/>
                </a:solidFill>
              </a:defRPr>
            </a:lvl3pPr>
            <a:lvl4pPr marL="1200150" indent="-171450">
              <a:buFont typeface="Arial" panose="020B0604020202020204" pitchFamily="34" charset="0"/>
              <a:buChar char="•"/>
              <a:defRPr>
                <a:solidFill>
                  <a:srgbClr val="606165"/>
                </a:solidFill>
              </a:defRPr>
            </a:lvl4pPr>
            <a:lvl5pPr marL="1543050" indent="-171450">
              <a:buFont typeface="Arial" panose="020B0604020202020204" pitchFamily="34" charset="0"/>
              <a:buChar char="•"/>
              <a:defRPr>
                <a:solidFill>
                  <a:srgbClr val="606165"/>
                </a:solidFill>
              </a:defRPr>
            </a:lvl5pPr>
          </a:lstStyle>
          <a:p>
            <a:pPr lvl="0"/>
            <a:r>
              <a:rPr lang="en-US" dirty="0"/>
              <a:t>Website URL</a:t>
            </a:r>
          </a:p>
        </p:txBody>
      </p:sp>
      <p:sp>
        <p:nvSpPr>
          <p:cNvPr id="21" name="TextBox 20">
            <a:extLst>
              <a:ext uri="{FF2B5EF4-FFF2-40B4-BE49-F238E27FC236}">
                <a16:creationId xmlns:a16="http://schemas.microsoft.com/office/drawing/2014/main" id="{A970D07A-9C4E-2343-8FE2-2B53DDF8A18B}"/>
              </a:ext>
            </a:extLst>
          </p:cNvPr>
          <p:cNvSpPr txBox="1"/>
          <p:nvPr userDrawn="1"/>
        </p:nvSpPr>
        <p:spPr>
          <a:xfrm>
            <a:off x="1207656" y="4181496"/>
            <a:ext cx="2095931" cy="463075"/>
          </a:xfrm>
          <a:prstGeom prst="rect">
            <a:avLst/>
          </a:prstGeom>
          <a:noFill/>
        </p:spPr>
        <p:txBody>
          <a:bodyPr wrap="square" rtlCol="0">
            <a:spAutoFit/>
          </a:bodyPr>
          <a:lstStyle/>
          <a:p>
            <a:pPr>
              <a:lnSpc>
                <a:spcPct val="150000"/>
              </a:lnSpc>
            </a:pPr>
            <a:r>
              <a:rPr lang="en-US" sz="1800" dirty="0">
                <a:solidFill>
                  <a:schemeClr val="bg1"/>
                </a:solidFill>
                <a:latin typeface="TransportNewLight_gdi" pitchFamily="2" charset="77"/>
              </a:rPr>
              <a:t>@NCDOT</a:t>
            </a:r>
          </a:p>
        </p:txBody>
      </p:sp>
      <p:pic>
        <p:nvPicPr>
          <p:cNvPr id="22" name="Picture 21">
            <a:extLst>
              <a:ext uri="{FF2B5EF4-FFF2-40B4-BE49-F238E27FC236}">
                <a16:creationId xmlns:a16="http://schemas.microsoft.com/office/drawing/2014/main" id="{3CBA8674-E2FB-A148-9A11-2455681D8E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985" y="4262170"/>
            <a:ext cx="371647" cy="301726"/>
          </a:xfrm>
          <a:prstGeom prst="rect">
            <a:avLst/>
          </a:prstGeom>
        </p:spPr>
      </p:pic>
      <p:pic>
        <p:nvPicPr>
          <p:cNvPr id="23" name="Picture 22">
            <a:extLst>
              <a:ext uri="{FF2B5EF4-FFF2-40B4-BE49-F238E27FC236}">
                <a16:creationId xmlns:a16="http://schemas.microsoft.com/office/drawing/2014/main" id="{2121A8B6-5CAE-054A-B63F-E07BF2B1D4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9985" y="3615099"/>
            <a:ext cx="375898" cy="300718"/>
          </a:xfrm>
          <a:prstGeom prst="rect">
            <a:avLst/>
          </a:prstGeom>
        </p:spPr>
      </p:pic>
      <p:pic>
        <p:nvPicPr>
          <p:cNvPr id="24" name="Picture 23">
            <a:extLst>
              <a:ext uri="{FF2B5EF4-FFF2-40B4-BE49-F238E27FC236}">
                <a16:creationId xmlns:a16="http://schemas.microsoft.com/office/drawing/2014/main" id="{5FCFD68C-AD62-7B48-A06B-37DC5DD1A81D}"/>
              </a:ext>
            </a:extLst>
          </p:cNvPr>
          <p:cNvPicPr>
            <a:picLocks noChangeAspect="1"/>
          </p:cNvPicPr>
          <p:nvPr userDrawn="1"/>
        </p:nvPicPr>
        <p:blipFill>
          <a:blip r:embed="rId5"/>
          <a:stretch>
            <a:fillRect/>
          </a:stretch>
        </p:blipFill>
        <p:spPr>
          <a:xfrm>
            <a:off x="4041940" y="4766949"/>
            <a:ext cx="371647" cy="371647"/>
          </a:xfrm>
          <a:prstGeom prst="rect">
            <a:avLst/>
          </a:prstGeom>
        </p:spPr>
      </p:pic>
      <p:pic>
        <p:nvPicPr>
          <p:cNvPr id="25" name="Picture 24">
            <a:extLst>
              <a:ext uri="{FF2B5EF4-FFF2-40B4-BE49-F238E27FC236}">
                <a16:creationId xmlns:a16="http://schemas.microsoft.com/office/drawing/2014/main" id="{0B5B66EB-AA2B-3D45-957E-95F126B4C082}"/>
              </a:ext>
            </a:extLst>
          </p:cNvPr>
          <p:cNvPicPr>
            <a:picLocks noChangeAspect="1"/>
          </p:cNvPicPr>
          <p:nvPr userDrawn="1"/>
        </p:nvPicPr>
        <p:blipFill>
          <a:blip r:embed="rId6"/>
          <a:stretch>
            <a:fillRect/>
          </a:stretch>
        </p:blipFill>
        <p:spPr>
          <a:xfrm>
            <a:off x="4041940" y="4227210"/>
            <a:ext cx="371647" cy="371647"/>
          </a:xfrm>
          <a:prstGeom prst="rect">
            <a:avLst/>
          </a:prstGeom>
        </p:spPr>
      </p:pic>
      <p:pic>
        <p:nvPicPr>
          <p:cNvPr id="26" name="Picture 25">
            <a:extLst>
              <a:ext uri="{FF2B5EF4-FFF2-40B4-BE49-F238E27FC236}">
                <a16:creationId xmlns:a16="http://schemas.microsoft.com/office/drawing/2014/main" id="{352386DB-C31F-8044-8FC3-8CEA88AAF9DA}"/>
              </a:ext>
            </a:extLst>
          </p:cNvPr>
          <p:cNvPicPr>
            <a:picLocks noChangeAspect="1"/>
          </p:cNvPicPr>
          <p:nvPr userDrawn="1"/>
        </p:nvPicPr>
        <p:blipFill>
          <a:blip r:embed="rId7"/>
          <a:stretch>
            <a:fillRect/>
          </a:stretch>
        </p:blipFill>
        <p:spPr>
          <a:xfrm>
            <a:off x="689380" y="4745606"/>
            <a:ext cx="421091" cy="414332"/>
          </a:xfrm>
          <a:prstGeom prst="rect">
            <a:avLst/>
          </a:prstGeom>
        </p:spPr>
      </p:pic>
      <p:sp>
        <p:nvSpPr>
          <p:cNvPr id="29" name="TextBox 28">
            <a:extLst>
              <a:ext uri="{FF2B5EF4-FFF2-40B4-BE49-F238E27FC236}">
                <a16:creationId xmlns:a16="http://schemas.microsoft.com/office/drawing/2014/main" id="{96BF374D-0C29-1449-ABE8-466E5C249581}"/>
              </a:ext>
            </a:extLst>
          </p:cNvPr>
          <p:cNvSpPr txBox="1"/>
          <p:nvPr userDrawn="1"/>
        </p:nvSpPr>
        <p:spPr>
          <a:xfrm>
            <a:off x="1207656" y="4697171"/>
            <a:ext cx="2095931" cy="463075"/>
          </a:xfrm>
          <a:prstGeom prst="rect">
            <a:avLst/>
          </a:prstGeom>
          <a:noFill/>
        </p:spPr>
        <p:txBody>
          <a:bodyPr wrap="square" rtlCol="0">
            <a:spAutoFit/>
          </a:bodyPr>
          <a:lstStyle/>
          <a:p>
            <a:pPr>
              <a:lnSpc>
                <a:spcPct val="150000"/>
              </a:lnSpc>
            </a:pPr>
            <a:r>
              <a:rPr lang="en-US" sz="1800" dirty="0">
                <a:solidFill>
                  <a:schemeClr val="bg1"/>
                </a:solidFill>
                <a:latin typeface="TransportNewLight_gdi" pitchFamily="2" charset="77"/>
              </a:rPr>
              <a:t>@NCDOT</a:t>
            </a:r>
          </a:p>
        </p:txBody>
      </p:sp>
      <p:sp>
        <p:nvSpPr>
          <p:cNvPr id="31" name="TextBox 30">
            <a:extLst>
              <a:ext uri="{FF2B5EF4-FFF2-40B4-BE49-F238E27FC236}">
                <a16:creationId xmlns:a16="http://schemas.microsoft.com/office/drawing/2014/main" id="{2EA1331A-6F2A-BF4F-BF9E-EF43019E51FC}"/>
              </a:ext>
            </a:extLst>
          </p:cNvPr>
          <p:cNvSpPr txBox="1"/>
          <p:nvPr userDrawn="1"/>
        </p:nvSpPr>
        <p:spPr>
          <a:xfrm>
            <a:off x="4565987" y="4181496"/>
            <a:ext cx="2095931" cy="463075"/>
          </a:xfrm>
          <a:prstGeom prst="rect">
            <a:avLst/>
          </a:prstGeom>
          <a:noFill/>
        </p:spPr>
        <p:txBody>
          <a:bodyPr wrap="square" rtlCol="0">
            <a:spAutoFit/>
          </a:bodyPr>
          <a:lstStyle/>
          <a:p>
            <a:pPr>
              <a:lnSpc>
                <a:spcPct val="150000"/>
              </a:lnSpc>
            </a:pPr>
            <a:r>
              <a:rPr lang="en-US" sz="1800" dirty="0">
                <a:solidFill>
                  <a:schemeClr val="bg1"/>
                </a:solidFill>
                <a:latin typeface="TransportNewLight_gdi" pitchFamily="2" charset="77"/>
              </a:rPr>
              <a:t>NCDOT</a:t>
            </a:r>
          </a:p>
        </p:txBody>
      </p:sp>
      <p:sp>
        <p:nvSpPr>
          <p:cNvPr id="44" name="TextBox 43">
            <a:extLst>
              <a:ext uri="{FF2B5EF4-FFF2-40B4-BE49-F238E27FC236}">
                <a16:creationId xmlns:a16="http://schemas.microsoft.com/office/drawing/2014/main" id="{6D385D23-E3B4-194D-B855-AFEBDA666F34}"/>
              </a:ext>
            </a:extLst>
          </p:cNvPr>
          <p:cNvSpPr txBox="1"/>
          <p:nvPr userDrawn="1"/>
        </p:nvSpPr>
        <p:spPr>
          <a:xfrm>
            <a:off x="4565987" y="4697171"/>
            <a:ext cx="2095931" cy="463075"/>
          </a:xfrm>
          <a:prstGeom prst="rect">
            <a:avLst/>
          </a:prstGeom>
          <a:noFill/>
        </p:spPr>
        <p:txBody>
          <a:bodyPr wrap="square" rtlCol="0">
            <a:spAutoFit/>
          </a:bodyPr>
          <a:lstStyle/>
          <a:p>
            <a:pPr>
              <a:lnSpc>
                <a:spcPct val="150000"/>
              </a:lnSpc>
            </a:pPr>
            <a:r>
              <a:rPr lang="en-US" sz="1800" dirty="0" err="1">
                <a:solidFill>
                  <a:schemeClr val="bg1"/>
                </a:solidFill>
                <a:latin typeface="TransportNewLight_gdi" pitchFamily="2" charset="77"/>
              </a:rPr>
              <a:t>ncdotcom</a:t>
            </a:r>
            <a:endParaRPr lang="en-US" sz="1800" dirty="0">
              <a:solidFill>
                <a:schemeClr val="bg1"/>
              </a:solidFill>
              <a:latin typeface="TransportNewLight_gdi" pitchFamily="2" charset="77"/>
            </a:endParaRPr>
          </a:p>
        </p:txBody>
      </p:sp>
    </p:spTree>
    <p:extLst>
      <p:ext uri="{BB962C8B-B14F-4D97-AF65-F5344CB8AC3E}">
        <p14:creationId xmlns:p14="http://schemas.microsoft.com/office/powerpoint/2010/main" val="78523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7C34B5-506F-B147-85DA-053D46C3A720}"/>
              </a:ext>
            </a:extLst>
          </p:cNvPr>
          <p:cNvPicPr>
            <a:picLocks noChangeAspect="1"/>
          </p:cNvPicPr>
          <p:nvPr userDrawn="1"/>
        </p:nvPicPr>
        <p:blipFill rotWithShape="1">
          <a:blip r:embed="rId2"/>
          <a:srcRect l="1691" r="1691" b="50"/>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C63CEC2-73F1-E249-9932-47009EB79E84}"/>
              </a:ext>
            </a:extLst>
          </p:cNvPr>
          <p:cNvSpPr/>
          <p:nvPr userDrawn="1"/>
        </p:nvSpPr>
        <p:spPr>
          <a:xfrm>
            <a:off x="3738880" y="3732704"/>
            <a:ext cx="4714240" cy="107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9BB465C8-35EB-544D-B744-7871A6117FA2}"/>
              </a:ext>
            </a:extLst>
          </p:cNvPr>
          <p:cNvSpPr txBox="1"/>
          <p:nvPr/>
        </p:nvSpPr>
        <p:spPr>
          <a:xfrm>
            <a:off x="2" y="2825210"/>
            <a:ext cx="12191999" cy="861774"/>
          </a:xfrm>
          <a:prstGeom prst="rect">
            <a:avLst/>
          </a:prstGeom>
          <a:noFill/>
        </p:spPr>
        <p:txBody>
          <a:bodyPr wrap="square" rtlCol="0" anchor="t">
            <a:noAutofit/>
          </a:bodyPr>
          <a:lstStyle/>
          <a:p>
            <a:pPr algn="ctr"/>
            <a:r>
              <a:rPr lang="en-US" sz="3800" dirty="0">
                <a:solidFill>
                  <a:schemeClr val="bg1"/>
                </a:solidFill>
                <a:latin typeface="TransportNewMedium_gdi" pitchFamily="2" charset="77"/>
              </a:rPr>
              <a:t>Thank you!</a:t>
            </a:r>
          </a:p>
        </p:txBody>
      </p:sp>
    </p:spTree>
    <p:extLst>
      <p:ext uri="{BB962C8B-B14F-4D97-AF65-F5344CB8AC3E}">
        <p14:creationId xmlns:p14="http://schemas.microsoft.com/office/powerpoint/2010/main" val="291020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6451601" y="88901"/>
            <a:ext cx="5130800" cy="263525"/>
          </a:xfrm>
        </p:spPr>
        <p:txBody>
          <a:bodyPr/>
          <a:lstStyle>
            <a:lvl1pPr marL="0" indent="0" algn="r">
              <a:buNone/>
              <a:defRPr sz="1400">
                <a:solidFill>
                  <a:schemeClr val="bg1"/>
                </a:solidFill>
              </a:defRPr>
            </a:lvl1pPr>
          </a:lstStyle>
          <a:p>
            <a:pPr lvl="0"/>
            <a:r>
              <a:rPr lang="en-US"/>
              <a:t>Click to edit Master text styles</a:t>
            </a:r>
          </a:p>
        </p:txBody>
      </p:sp>
      <p:sp>
        <p:nvSpPr>
          <p:cNvPr id="3" name="Slide Number Placeholder 5"/>
          <p:cNvSpPr>
            <a:spLocks noGrp="1"/>
          </p:cNvSpPr>
          <p:nvPr>
            <p:ph type="sldNum" sz="quarter" idx="13"/>
          </p:nvPr>
        </p:nvSpPr>
        <p:spPr/>
        <p:txBody>
          <a:bodyPr/>
          <a:lstStyle>
            <a:lvl1pPr defTabSz="914400" fontAlgn="auto">
              <a:spcBef>
                <a:spcPts val="0"/>
              </a:spcBef>
              <a:spcAft>
                <a:spcPts val="0"/>
              </a:spcAft>
              <a:defRPr>
                <a:ea typeface="+mn-ea"/>
              </a:defRPr>
            </a:lvl1pPr>
          </a:lstStyle>
          <a:p>
            <a:pPr>
              <a:defRPr/>
            </a:pPr>
            <a:fld id="{126A80D4-C941-4D0D-9C5C-5B49A4A8212A}" type="slidenum">
              <a:rPr lang="en-US" altLang="en-US"/>
              <a:pPr>
                <a:defRPr/>
              </a:pPr>
              <a:t>‹#›</a:t>
            </a:fld>
            <a:endParaRPr lang="en-US" altLang="en-US"/>
          </a:p>
        </p:txBody>
      </p:sp>
    </p:spTree>
    <p:extLst>
      <p:ext uri="{BB962C8B-B14F-4D97-AF65-F5344CB8AC3E}">
        <p14:creationId xmlns:p14="http://schemas.microsoft.com/office/powerpoint/2010/main" val="126343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609600" y="1733551"/>
            <a:ext cx="109728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451601" y="88900"/>
            <a:ext cx="5130800" cy="273050"/>
          </a:xfrm>
        </p:spPr>
        <p:txBody>
          <a:bodyPr/>
          <a:lstStyle>
            <a:lvl1pPr marL="0" indent="0" algn="r">
              <a:buNone/>
              <a:defRPr sz="1400">
                <a:solidFill>
                  <a:schemeClr val="bg1"/>
                </a:solidFill>
              </a:defRPr>
            </a:lvl1pPr>
          </a:lstStyle>
          <a:p>
            <a:pPr lvl="0"/>
            <a:r>
              <a:rPr lang="en-US"/>
              <a:t>Click to edit Master text styles</a:t>
            </a:r>
          </a:p>
        </p:txBody>
      </p:sp>
      <p:sp>
        <p:nvSpPr>
          <p:cNvPr id="6" name="Slide Number Placeholder 5"/>
          <p:cNvSpPr>
            <a:spLocks noGrp="1"/>
          </p:cNvSpPr>
          <p:nvPr>
            <p:ph type="sldNum" sz="quarter" idx="13"/>
          </p:nvPr>
        </p:nvSpPr>
        <p:spPr/>
        <p:txBody>
          <a:bodyPr/>
          <a:lstStyle>
            <a:lvl1pPr defTabSz="914400" fontAlgn="auto">
              <a:spcBef>
                <a:spcPts val="0"/>
              </a:spcBef>
              <a:spcAft>
                <a:spcPts val="0"/>
              </a:spcAft>
              <a:defRPr>
                <a:ea typeface="+mn-ea"/>
              </a:defRPr>
            </a:lvl1pPr>
          </a:lstStyle>
          <a:p>
            <a:pPr>
              <a:defRPr/>
            </a:pPr>
            <a:fld id="{71CAA48D-1BA3-48C4-9CA6-A4902209BA27}" type="slidenum">
              <a:rPr lang="en-US" altLang="en-US"/>
              <a:pPr>
                <a:defRPr/>
              </a:pPr>
              <a:t>‹#›</a:t>
            </a:fld>
            <a:endParaRPr lang="en-US" altLang="en-US" dirty="0"/>
          </a:p>
        </p:txBody>
      </p:sp>
    </p:spTree>
    <p:extLst>
      <p:ext uri="{BB962C8B-B14F-4D97-AF65-F5344CB8AC3E}">
        <p14:creationId xmlns:p14="http://schemas.microsoft.com/office/powerpoint/2010/main" val="3638730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p:nvPr>
        </p:nvSpPr>
        <p:spPr>
          <a:xfrm>
            <a:off x="6451601" y="88900"/>
            <a:ext cx="5130800" cy="273050"/>
          </a:xfrm>
        </p:spPr>
        <p:txBody>
          <a:bodyPr/>
          <a:lstStyle>
            <a:lvl1pPr marL="0" indent="0" algn="r">
              <a:buNone/>
              <a:defRPr sz="1400">
                <a:solidFill>
                  <a:schemeClr val="bg1"/>
                </a:solidFill>
              </a:defRPr>
            </a:lvl1pPr>
          </a:lstStyle>
          <a:p>
            <a:pPr lvl="0"/>
            <a:r>
              <a:rPr lang="en-US"/>
              <a:t>Click to edit Master text styles</a:t>
            </a:r>
          </a:p>
        </p:txBody>
      </p:sp>
      <p:sp>
        <p:nvSpPr>
          <p:cNvPr id="6" name="Content Placeholder 5"/>
          <p:cNvSpPr>
            <a:spLocks noGrp="1"/>
          </p:cNvSpPr>
          <p:nvPr>
            <p:ph sz="quarter" idx="13"/>
          </p:nvPr>
        </p:nvSpPr>
        <p:spPr>
          <a:xfrm>
            <a:off x="609600" y="1752600"/>
            <a:ext cx="109728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defTabSz="914400" fontAlgn="auto">
              <a:spcBef>
                <a:spcPts val="0"/>
              </a:spcBef>
              <a:spcAft>
                <a:spcPts val="0"/>
              </a:spcAft>
              <a:defRPr>
                <a:ea typeface="+mn-ea"/>
              </a:defRPr>
            </a:lvl1pPr>
          </a:lstStyle>
          <a:p>
            <a:pPr>
              <a:defRPr/>
            </a:pPr>
            <a:fld id="{18DC7940-94DB-4AEF-B397-4321D95593FC}" type="slidenum">
              <a:rPr lang="en-US" altLang="en-US"/>
              <a:pPr>
                <a:defRPr/>
              </a:pPr>
              <a:t>‹#›</a:t>
            </a:fld>
            <a:endParaRPr lang="en-US" altLang="en-US"/>
          </a:p>
        </p:txBody>
      </p:sp>
    </p:spTree>
    <p:extLst>
      <p:ext uri="{BB962C8B-B14F-4D97-AF65-F5344CB8AC3E}">
        <p14:creationId xmlns:p14="http://schemas.microsoft.com/office/powerpoint/2010/main" val="92041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Two Line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A00249-D8A0-3343-B19E-68625B02029C}"/>
              </a:ext>
            </a:extLst>
          </p:cNvPr>
          <p:cNvPicPr>
            <a:picLocks noChangeAspect="1"/>
          </p:cNvPicPr>
          <p:nvPr userDrawn="1"/>
        </p:nvPicPr>
        <p:blipFill rotWithShape="1">
          <a:blip r:embed="rId2"/>
          <a:srcRect l="1691" r="1691" b="50"/>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13C1FC18-F599-DF42-9655-AD1F8F83626C}"/>
              </a:ext>
            </a:extLst>
          </p:cNvPr>
          <p:cNvSpPr/>
          <p:nvPr userDrawn="1"/>
        </p:nvSpPr>
        <p:spPr>
          <a:xfrm>
            <a:off x="1" y="5655302"/>
            <a:ext cx="12192000" cy="12026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Subtitle 2">
            <a:extLst>
              <a:ext uri="{FF2B5EF4-FFF2-40B4-BE49-F238E27FC236}">
                <a16:creationId xmlns:a16="http://schemas.microsoft.com/office/drawing/2014/main" id="{80B9BDC4-E1FD-254D-AC77-C53F0F696A9C}"/>
              </a:ext>
            </a:extLst>
          </p:cNvPr>
          <p:cNvSpPr txBox="1">
            <a:spLocks/>
          </p:cNvSpPr>
          <p:nvPr userDrawn="1"/>
        </p:nvSpPr>
        <p:spPr>
          <a:xfrm rot="16200000">
            <a:off x="9568065" y="2507875"/>
            <a:ext cx="4845327" cy="5614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TransportNewLight_gd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82940"/>
                </a:solidFill>
                <a:latin typeface="TransportNewLight_gdi"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82940"/>
                </a:solidFill>
                <a:latin typeface="TransportNewLight_gdi"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82940"/>
                </a:solidFill>
                <a:latin typeface="TransportNewLight_gdi"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82940"/>
                </a:solidFill>
                <a:latin typeface="TransportNewLight_gdi"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00" dirty="0"/>
              <a:t>Connecting people, products and places safely and efficiently</a:t>
            </a:r>
          </a:p>
        </p:txBody>
      </p:sp>
      <p:sp>
        <p:nvSpPr>
          <p:cNvPr id="26" name="Rectangle 25">
            <a:extLst>
              <a:ext uri="{FF2B5EF4-FFF2-40B4-BE49-F238E27FC236}">
                <a16:creationId xmlns:a16="http://schemas.microsoft.com/office/drawing/2014/main" id="{5BE6037F-DD09-DA44-9E62-3303845A3766}"/>
              </a:ext>
            </a:extLst>
          </p:cNvPr>
          <p:cNvSpPr/>
          <p:nvPr userDrawn="1"/>
        </p:nvSpPr>
        <p:spPr>
          <a:xfrm>
            <a:off x="11692001" y="5346189"/>
            <a:ext cx="352548" cy="31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8DBA6A1-A578-41C1-8E73-BDD1597F3C58}"/>
              </a:ext>
            </a:extLst>
          </p:cNvPr>
          <p:cNvSpPr>
            <a:spLocks noGrp="1"/>
          </p:cNvSpPr>
          <p:nvPr>
            <p:ph type="ctrTitle" hasCustomPrompt="1"/>
          </p:nvPr>
        </p:nvSpPr>
        <p:spPr>
          <a:xfrm>
            <a:off x="546712" y="2159627"/>
            <a:ext cx="10992619" cy="1655762"/>
          </a:xfrm>
          <a:prstGeom prst="rect">
            <a:avLst/>
          </a:prstGeom>
        </p:spPr>
        <p:txBody>
          <a:bodyPr anchor="b">
            <a:noAutofit/>
          </a:bodyPr>
          <a:lstStyle>
            <a:lvl1pPr algn="l">
              <a:defRPr sz="3800" b="0">
                <a:solidFill>
                  <a:schemeClr val="bg1"/>
                </a:solidFill>
                <a:latin typeface="TransportNewMedium_gdi" pitchFamily="2" charset="77"/>
              </a:defRPr>
            </a:lvl1pPr>
          </a:lstStyle>
          <a:p>
            <a:r>
              <a:rPr lang="en-US" dirty="0"/>
              <a:t>Presentation Title</a:t>
            </a:r>
            <a:br>
              <a:rPr lang="en-US" dirty="0"/>
            </a:br>
            <a:r>
              <a:rPr lang="en-US" dirty="0"/>
              <a:t>Goes Here</a:t>
            </a:r>
          </a:p>
        </p:txBody>
      </p:sp>
      <p:sp>
        <p:nvSpPr>
          <p:cNvPr id="3" name="Subtitle 2">
            <a:extLst>
              <a:ext uri="{FF2B5EF4-FFF2-40B4-BE49-F238E27FC236}">
                <a16:creationId xmlns:a16="http://schemas.microsoft.com/office/drawing/2014/main" id="{E0AB1A14-16FA-49D0-BA25-AC60DC43EFBA}"/>
              </a:ext>
            </a:extLst>
          </p:cNvPr>
          <p:cNvSpPr>
            <a:spLocks noGrp="1"/>
          </p:cNvSpPr>
          <p:nvPr>
            <p:ph type="subTitle" idx="1" hasCustomPrompt="1"/>
          </p:nvPr>
        </p:nvSpPr>
        <p:spPr>
          <a:xfrm>
            <a:off x="546713" y="3907464"/>
            <a:ext cx="10992617" cy="1655762"/>
          </a:xfrm>
        </p:spPr>
        <p:txBody>
          <a:bodyPr>
            <a:noAutofit/>
          </a:bodyPr>
          <a:lstStyle>
            <a:lvl1pPr marL="0" indent="0" algn="l">
              <a:buNone/>
              <a:defRPr sz="1800">
                <a:solidFill>
                  <a:schemeClr val="bg1"/>
                </a:solidFill>
                <a:latin typeface="TransportNewLight_gdi"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or Presenter’s Name</a:t>
            </a:r>
          </a:p>
        </p:txBody>
      </p:sp>
      <p:pic>
        <p:nvPicPr>
          <p:cNvPr id="9" name="Picture 8">
            <a:extLst>
              <a:ext uri="{FF2B5EF4-FFF2-40B4-BE49-F238E27FC236}">
                <a16:creationId xmlns:a16="http://schemas.microsoft.com/office/drawing/2014/main" id="{4B547F18-5F70-B345-8B33-DEEA8B81924D}"/>
              </a:ext>
            </a:extLst>
          </p:cNvPr>
          <p:cNvPicPr>
            <a:picLocks noChangeAspect="1"/>
          </p:cNvPicPr>
          <p:nvPr userDrawn="1"/>
        </p:nvPicPr>
        <p:blipFill>
          <a:blip r:embed="rId3"/>
          <a:stretch>
            <a:fillRect/>
          </a:stretch>
        </p:blipFill>
        <p:spPr>
          <a:xfrm>
            <a:off x="546711" y="926860"/>
            <a:ext cx="3354246" cy="782657"/>
          </a:xfrm>
          <a:prstGeom prst="rect">
            <a:avLst/>
          </a:prstGeom>
        </p:spPr>
      </p:pic>
    </p:spTree>
    <p:extLst>
      <p:ext uri="{BB962C8B-B14F-4D97-AF65-F5344CB8AC3E}">
        <p14:creationId xmlns:p14="http://schemas.microsoft.com/office/powerpoint/2010/main" val="365599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930941-F86E-E842-9AD8-431D19B9D99D}"/>
              </a:ext>
            </a:extLst>
          </p:cNvPr>
          <p:cNvPicPr>
            <a:picLocks noChangeAspect="1"/>
          </p:cNvPicPr>
          <p:nvPr userDrawn="1"/>
        </p:nvPicPr>
        <p:blipFill rotWithShape="1">
          <a:blip r:embed="rId2"/>
          <a:srcRect l="1691" r="1691" b="50"/>
          <a:stretch/>
        </p:blipFill>
        <p:spPr>
          <a:xfrm>
            <a:off x="0" y="0"/>
            <a:ext cx="12192000" cy="6858000"/>
          </a:xfrm>
          <a:prstGeom prst="rect">
            <a:avLst/>
          </a:prstGeom>
        </p:spPr>
      </p:pic>
      <p:sp>
        <p:nvSpPr>
          <p:cNvPr id="2" name="Title 1">
            <a:extLst>
              <a:ext uri="{FF2B5EF4-FFF2-40B4-BE49-F238E27FC236}">
                <a16:creationId xmlns:a16="http://schemas.microsoft.com/office/drawing/2014/main" id="{68DBA6A1-A578-41C1-8E73-BDD1597F3C58}"/>
              </a:ext>
            </a:extLst>
          </p:cNvPr>
          <p:cNvSpPr>
            <a:spLocks noGrp="1"/>
          </p:cNvSpPr>
          <p:nvPr>
            <p:ph type="ctrTitle" hasCustomPrompt="1"/>
          </p:nvPr>
        </p:nvSpPr>
        <p:spPr>
          <a:xfrm>
            <a:off x="0" y="1848342"/>
            <a:ext cx="12192000" cy="1655762"/>
          </a:xfrm>
          <a:prstGeom prst="rect">
            <a:avLst/>
          </a:prstGeom>
        </p:spPr>
        <p:txBody>
          <a:bodyPr anchor="b">
            <a:noAutofit/>
          </a:bodyPr>
          <a:lstStyle>
            <a:lvl1pPr algn="ctr">
              <a:defRPr sz="3800" b="0">
                <a:solidFill>
                  <a:schemeClr val="bg1"/>
                </a:solidFill>
                <a:latin typeface="TransportNewMedium_gdi" pitchFamily="2" charset="77"/>
              </a:defRPr>
            </a:lvl1pPr>
          </a:lstStyle>
          <a:p>
            <a:r>
              <a:rPr lang="en-US" dirty="0"/>
              <a:t>Section Slide</a:t>
            </a:r>
          </a:p>
        </p:txBody>
      </p:sp>
      <p:sp>
        <p:nvSpPr>
          <p:cNvPr id="3" name="Rectangle 2">
            <a:extLst>
              <a:ext uri="{FF2B5EF4-FFF2-40B4-BE49-F238E27FC236}">
                <a16:creationId xmlns:a16="http://schemas.microsoft.com/office/drawing/2014/main" id="{69700245-4C4B-C242-A1CA-8F1FB3C0412A}"/>
              </a:ext>
            </a:extLst>
          </p:cNvPr>
          <p:cNvSpPr/>
          <p:nvPr userDrawn="1"/>
        </p:nvSpPr>
        <p:spPr>
          <a:xfrm>
            <a:off x="3738880" y="3732704"/>
            <a:ext cx="4714240" cy="107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768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A6A1-A578-41C1-8E73-BDD1597F3C58}"/>
              </a:ext>
            </a:extLst>
          </p:cNvPr>
          <p:cNvSpPr>
            <a:spLocks noGrp="1"/>
          </p:cNvSpPr>
          <p:nvPr>
            <p:ph type="ctrTitle" hasCustomPrompt="1"/>
          </p:nvPr>
        </p:nvSpPr>
        <p:spPr>
          <a:xfrm>
            <a:off x="0" y="1848342"/>
            <a:ext cx="12192000" cy="1655762"/>
          </a:xfrm>
          <a:prstGeom prst="rect">
            <a:avLst/>
          </a:prstGeom>
        </p:spPr>
        <p:txBody>
          <a:bodyPr anchor="b">
            <a:noAutofit/>
          </a:bodyPr>
          <a:lstStyle>
            <a:lvl1pPr algn="ctr">
              <a:defRPr sz="3800" b="0">
                <a:solidFill>
                  <a:schemeClr val="tx1"/>
                </a:solidFill>
                <a:latin typeface="TransportNewMedium_gdi" pitchFamily="2" charset="77"/>
              </a:defRPr>
            </a:lvl1pPr>
          </a:lstStyle>
          <a:p>
            <a:r>
              <a:rPr lang="en-US" dirty="0"/>
              <a:t>Section Slide</a:t>
            </a:r>
          </a:p>
        </p:txBody>
      </p:sp>
      <p:sp>
        <p:nvSpPr>
          <p:cNvPr id="3" name="Rectangle 2">
            <a:extLst>
              <a:ext uri="{FF2B5EF4-FFF2-40B4-BE49-F238E27FC236}">
                <a16:creationId xmlns:a16="http://schemas.microsoft.com/office/drawing/2014/main" id="{69700245-4C4B-C242-A1CA-8F1FB3C0412A}"/>
              </a:ext>
            </a:extLst>
          </p:cNvPr>
          <p:cNvSpPr/>
          <p:nvPr userDrawn="1"/>
        </p:nvSpPr>
        <p:spPr>
          <a:xfrm>
            <a:off x="3738880" y="3732704"/>
            <a:ext cx="4714240" cy="107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FF944D7A-74C1-9C4C-9D39-8A1738F55B6F}"/>
              </a:ext>
            </a:extLst>
          </p:cNvPr>
          <p:cNvPicPr>
            <a:picLocks noChangeAspect="1"/>
          </p:cNvPicPr>
          <p:nvPr userDrawn="1"/>
        </p:nvPicPr>
        <p:blipFill rotWithShape="1">
          <a:blip r:embed="rId2"/>
          <a:srcRect t="26952" b="55511"/>
          <a:stretch/>
        </p:blipFill>
        <p:spPr>
          <a:xfrm>
            <a:off x="0" y="5655301"/>
            <a:ext cx="12192000" cy="1202699"/>
          </a:xfrm>
          <a:prstGeom prst="rect">
            <a:avLst/>
          </a:prstGeom>
        </p:spPr>
      </p:pic>
    </p:spTree>
    <p:extLst>
      <p:ext uri="{BB962C8B-B14F-4D97-AF65-F5344CB8AC3E}">
        <p14:creationId xmlns:p14="http://schemas.microsoft.com/office/powerpoint/2010/main" val="357220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5E2B8-F038-4FB6-BA9A-7A2FA8563427}"/>
              </a:ext>
            </a:extLst>
          </p:cNvPr>
          <p:cNvSpPr>
            <a:spLocks noGrp="1"/>
          </p:cNvSpPr>
          <p:nvPr>
            <p:ph idx="1" hasCustomPrompt="1"/>
          </p:nvPr>
        </p:nvSpPr>
        <p:spPr/>
        <p:txBody>
          <a:bodyPr/>
          <a:lstStyle>
            <a:lvl1pPr marL="257175" indent="-257175">
              <a:buFont typeface="Arial" panose="020B0604020202020204" pitchFamily="34" charset="0"/>
              <a:buChar char="•"/>
              <a:defRPr/>
            </a:lvl1pPr>
          </a:lstStyle>
          <a:p>
            <a:pPr lvl="0"/>
            <a:r>
              <a:rPr lang="en-US" dirty="0"/>
              <a:t>Title</a:t>
            </a:r>
          </a:p>
          <a:p>
            <a:pPr lvl="1"/>
            <a:r>
              <a:rPr lang="en-US" dirty="0"/>
              <a:t>Bullet 1</a:t>
            </a:r>
          </a:p>
          <a:p>
            <a:pPr lvl="2"/>
            <a:r>
              <a:rPr lang="en-US" dirty="0"/>
              <a:t>Bullet 2</a:t>
            </a:r>
          </a:p>
          <a:p>
            <a:pPr lvl="3"/>
            <a:r>
              <a:rPr lang="en-US" dirty="0"/>
              <a:t>Bullet 3</a:t>
            </a:r>
          </a:p>
          <a:p>
            <a:pPr lvl="4"/>
            <a:r>
              <a:rPr lang="en-US" dirty="0"/>
              <a:t>Bullet 4</a:t>
            </a:r>
          </a:p>
        </p:txBody>
      </p:sp>
      <p:sp>
        <p:nvSpPr>
          <p:cNvPr id="2" name="Title 1">
            <a:extLst>
              <a:ext uri="{FF2B5EF4-FFF2-40B4-BE49-F238E27FC236}">
                <a16:creationId xmlns:a16="http://schemas.microsoft.com/office/drawing/2014/main" id="{EB25EFA3-FC1E-4DE4-8F4E-6408E1D0FD99}"/>
              </a:ext>
            </a:extLst>
          </p:cNvPr>
          <p:cNvSpPr>
            <a:spLocks noGrp="1"/>
          </p:cNvSpPr>
          <p:nvPr>
            <p:ph type="title" hasCustomPrompt="1"/>
          </p:nvPr>
        </p:nvSpPr>
        <p:spPr>
          <a:xfrm>
            <a:off x="434566" y="1091891"/>
            <a:ext cx="11235351" cy="286997"/>
          </a:xfrm>
          <a:prstGeom prst="rect">
            <a:avLst/>
          </a:prstGeom>
        </p:spPr>
        <p:txBody>
          <a:bodyPr/>
          <a:lstStyle>
            <a:lvl1pPr>
              <a:defRPr/>
            </a:lvl1pPr>
          </a:lstStyle>
          <a:p>
            <a:r>
              <a:rPr lang="en-US" dirty="0"/>
              <a:t>Title Goes Here</a:t>
            </a:r>
          </a:p>
        </p:txBody>
      </p:sp>
      <p:sp>
        <p:nvSpPr>
          <p:cNvPr id="5" name="Text Placeholder 5">
            <a:extLst>
              <a:ext uri="{FF2B5EF4-FFF2-40B4-BE49-F238E27FC236}">
                <a16:creationId xmlns:a16="http://schemas.microsoft.com/office/drawing/2014/main" id="{076F7424-9D0C-0F4E-B909-F8547D1471E4}"/>
              </a:ext>
            </a:extLst>
          </p:cNvPr>
          <p:cNvSpPr>
            <a:spLocks noGrp="1"/>
          </p:cNvSpPr>
          <p:nvPr>
            <p:ph type="body" sz="quarter" idx="10" hasCustomPrompt="1"/>
          </p:nvPr>
        </p:nvSpPr>
        <p:spPr>
          <a:xfrm>
            <a:off x="434566" y="6057902"/>
            <a:ext cx="6939167" cy="365125"/>
          </a:xfrm>
        </p:spPr>
        <p:txBody>
          <a:bodyPr/>
          <a:lstStyle>
            <a:lvl1pPr marL="0" indent="0">
              <a:buNone/>
              <a:defRPr sz="900"/>
            </a:lvl1pPr>
          </a:lstStyle>
          <a:p>
            <a:r>
              <a:rPr lang="en-US" dirty="0"/>
              <a:t>Disclaimer goes here (if needed)</a:t>
            </a:r>
          </a:p>
        </p:txBody>
      </p:sp>
      <p:sp>
        <p:nvSpPr>
          <p:cNvPr id="8" name="Slide Number Placeholder 4">
            <a:extLst>
              <a:ext uri="{FF2B5EF4-FFF2-40B4-BE49-F238E27FC236}">
                <a16:creationId xmlns:a16="http://schemas.microsoft.com/office/drawing/2014/main" id="{E599D524-5E01-1943-97E9-5B67515B8AA1}"/>
              </a:ext>
            </a:extLst>
          </p:cNvPr>
          <p:cNvSpPr>
            <a:spLocks noGrp="1"/>
          </p:cNvSpPr>
          <p:nvPr>
            <p:ph type="sldNum" sz="quarter" idx="4"/>
          </p:nvPr>
        </p:nvSpPr>
        <p:spPr>
          <a:xfrm>
            <a:off x="11663850" y="6240464"/>
            <a:ext cx="528151" cy="365125"/>
          </a:xfrm>
          <a:prstGeom prst="rect">
            <a:avLst/>
          </a:prstGeom>
        </p:spPr>
        <p:txBody>
          <a:bodyPr vert="horz" lIns="91440" tIns="45720" rIns="91440" bIns="45720" rtlCol="0" anchor="ctr"/>
          <a:lstStyle>
            <a:lvl1pPr algn="ctr">
              <a:defRPr sz="675">
                <a:solidFill>
                  <a:schemeClr val="bg1"/>
                </a:solidFill>
                <a:latin typeface="TransportNewMedium_gdi" pitchFamily="2" charset="77"/>
              </a:defRPr>
            </a:lvl1pPr>
          </a:lstStyle>
          <a:p>
            <a:fld id="{71AF279C-F903-5C4F-9E12-139067057548}" type="slidenum">
              <a:rPr lang="en-US" smtClean="0"/>
              <a:pPr/>
              <a:t>‹#›</a:t>
            </a:fld>
            <a:endParaRPr lang="en-US" dirty="0"/>
          </a:p>
        </p:txBody>
      </p:sp>
    </p:spTree>
    <p:extLst>
      <p:ext uri="{BB962C8B-B14F-4D97-AF65-F5344CB8AC3E}">
        <p14:creationId xmlns:p14="http://schemas.microsoft.com/office/powerpoint/2010/main" val="220034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5D41A3-BF6C-8349-BB34-6207364B9B2A}"/>
              </a:ext>
            </a:extLst>
          </p:cNvPr>
          <p:cNvSpPr>
            <a:spLocks noGrp="1"/>
          </p:cNvSpPr>
          <p:nvPr>
            <p:ph type="body" sz="quarter" idx="11" hasCustomPrompt="1"/>
          </p:nvPr>
        </p:nvSpPr>
        <p:spPr>
          <a:xfrm>
            <a:off x="434566" y="1440287"/>
            <a:ext cx="11235349" cy="367451"/>
          </a:xfrm>
        </p:spPr>
        <p:txBody>
          <a:bodyPr>
            <a:noAutofit/>
          </a:bodyPr>
          <a:lstStyle>
            <a:lvl1pPr marL="0" indent="0">
              <a:buFont typeface="Arial" panose="020B0604020202020204" pitchFamily="34" charset="0"/>
              <a:buNone/>
              <a:defRPr sz="1400">
                <a:solidFill>
                  <a:schemeClr val="accent2"/>
                </a:solidFill>
                <a:latin typeface="TransportNewMedium_gdi" pitchFamily="2" charset="77"/>
              </a:defRPr>
            </a:lvl1pPr>
            <a:lvl2pPr marL="557213" indent="-214313">
              <a:buFont typeface="Arial" panose="020B0604020202020204" pitchFamily="34" charset="0"/>
              <a:buChar char="•"/>
              <a:defRPr>
                <a:solidFill>
                  <a:srgbClr val="606165"/>
                </a:solidFill>
              </a:defRPr>
            </a:lvl2pPr>
            <a:lvl3pPr marL="857250" indent="-171450">
              <a:buFont typeface="Arial" panose="020B0604020202020204" pitchFamily="34" charset="0"/>
              <a:buChar char="•"/>
              <a:defRPr>
                <a:solidFill>
                  <a:srgbClr val="606165"/>
                </a:solidFill>
              </a:defRPr>
            </a:lvl3pPr>
            <a:lvl4pPr marL="1200150" indent="-171450">
              <a:buFont typeface="Arial" panose="020B0604020202020204" pitchFamily="34" charset="0"/>
              <a:buChar char="•"/>
              <a:defRPr>
                <a:solidFill>
                  <a:srgbClr val="606165"/>
                </a:solidFill>
              </a:defRPr>
            </a:lvl4pPr>
            <a:lvl5pPr marL="1543050" indent="-171450">
              <a:buFont typeface="Arial" panose="020B0604020202020204" pitchFamily="34" charset="0"/>
              <a:buChar char="•"/>
              <a:defRPr>
                <a:solidFill>
                  <a:srgbClr val="606165"/>
                </a:solidFill>
              </a:defRPr>
            </a:lvl5pPr>
          </a:lstStyle>
          <a:p>
            <a:pPr lvl="0"/>
            <a:r>
              <a:rPr lang="en-US" dirty="0"/>
              <a:t>Subtitle Goes Here (if needed) </a:t>
            </a:r>
          </a:p>
        </p:txBody>
      </p:sp>
      <p:sp>
        <p:nvSpPr>
          <p:cNvPr id="11" name="Content Placeholder 2">
            <a:extLst>
              <a:ext uri="{FF2B5EF4-FFF2-40B4-BE49-F238E27FC236}">
                <a16:creationId xmlns:a16="http://schemas.microsoft.com/office/drawing/2014/main" id="{FB363635-00AC-1C45-A599-7BA13E1C4652}"/>
              </a:ext>
            </a:extLst>
          </p:cNvPr>
          <p:cNvSpPr>
            <a:spLocks noGrp="1"/>
          </p:cNvSpPr>
          <p:nvPr>
            <p:ph idx="1" hasCustomPrompt="1"/>
          </p:nvPr>
        </p:nvSpPr>
        <p:spPr>
          <a:xfrm>
            <a:off x="434566" y="2099095"/>
            <a:ext cx="11235351" cy="3814689"/>
          </a:xfrm>
        </p:spPr>
        <p:txBody>
          <a:bodyPr/>
          <a:lstStyle>
            <a:lvl1pPr marL="257175" indent="-257175">
              <a:buFont typeface="Arial" panose="020B0604020202020204" pitchFamily="34" charset="0"/>
              <a:buChar char="•"/>
              <a:defRPr/>
            </a:lvl1pPr>
          </a:lstStyle>
          <a:p>
            <a:pPr lvl="0"/>
            <a:r>
              <a:rPr lang="en-US" dirty="0"/>
              <a:t>Title</a:t>
            </a:r>
          </a:p>
          <a:p>
            <a:pPr lvl="1"/>
            <a:r>
              <a:rPr lang="en-US" dirty="0"/>
              <a:t>Bullet 1</a:t>
            </a:r>
          </a:p>
          <a:p>
            <a:pPr lvl="2"/>
            <a:r>
              <a:rPr lang="en-US" dirty="0"/>
              <a:t>Bullet 2</a:t>
            </a:r>
          </a:p>
          <a:p>
            <a:pPr lvl="3"/>
            <a:r>
              <a:rPr lang="en-US" dirty="0"/>
              <a:t>Bullet 3</a:t>
            </a:r>
          </a:p>
          <a:p>
            <a:pPr lvl="4"/>
            <a:r>
              <a:rPr lang="en-US" dirty="0"/>
              <a:t>Bullet 4</a:t>
            </a:r>
          </a:p>
        </p:txBody>
      </p:sp>
      <p:sp>
        <p:nvSpPr>
          <p:cNvPr id="12" name="Title 1">
            <a:extLst>
              <a:ext uri="{FF2B5EF4-FFF2-40B4-BE49-F238E27FC236}">
                <a16:creationId xmlns:a16="http://schemas.microsoft.com/office/drawing/2014/main" id="{58520A6F-8DCC-F44F-8D67-663776233ED3}"/>
              </a:ext>
            </a:extLst>
          </p:cNvPr>
          <p:cNvSpPr>
            <a:spLocks noGrp="1"/>
          </p:cNvSpPr>
          <p:nvPr>
            <p:ph type="title" hasCustomPrompt="1"/>
          </p:nvPr>
        </p:nvSpPr>
        <p:spPr>
          <a:xfrm>
            <a:off x="434566" y="1091891"/>
            <a:ext cx="11235351" cy="286997"/>
          </a:xfrm>
          <a:prstGeom prst="rect">
            <a:avLst/>
          </a:prstGeom>
        </p:spPr>
        <p:txBody>
          <a:bodyPr/>
          <a:lstStyle>
            <a:lvl1pPr>
              <a:defRPr/>
            </a:lvl1pPr>
          </a:lstStyle>
          <a:p>
            <a:r>
              <a:rPr lang="en-US" dirty="0"/>
              <a:t>Title Goes Here</a:t>
            </a:r>
          </a:p>
        </p:txBody>
      </p:sp>
      <p:sp>
        <p:nvSpPr>
          <p:cNvPr id="7" name="Text Placeholder 5">
            <a:extLst>
              <a:ext uri="{FF2B5EF4-FFF2-40B4-BE49-F238E27FC236}">
                <a16:creationId xmlns:a16="http://schemas.microsoft.com/office/drawing/2014/main" id="{506AD872-1A02-3C4C-8ADE-6BD261D1F564}"/>
              </a:ext>
            </a:extLst>
          </p:cNvPr>
          <p:cNvSpPr>
            <a:spLocks noGrp="1"/>
          </p:cNvSpPr>
          <p:nvPr>
            <p:ph type="body" sz="quarter" idx="10" hasCustomPrompt="1"/>
          </p:nvPr>
        </p:nvSpPr>
        <p:spPr>
          <a:xfrm>
            <a:off x="434566" y="6057902"/>
            <a:ext cx="6939167" cy="365125"/>
          </a:xfrm>
        </p:spPr>
        <p:txBody>
          <a:bodyPr/>
          <a:lstStyle>
            <a:lvl1pPr marL="0" indent="0">
              <a:buNone/>
              <a:defRPr sz="900"/>
            </a:lvl1pPr>
          </a:lstStyle>
          <a:p>
            <a:r>
              <a:rPr lang="en-US" dirty="0"/>
              <a:t>Disclaimer goes here (if needed)</a:t>
            </a:r>
          </a:p>
        </p:txBody>
      </p:sp>
      <p:sp>
        <p:nvSpPr>
          <p:cNvPr id="13" name="Slide Number Placeholder 4">
            <a:extLst>
              <a:ext uri="{FF2B5EF4-FFF2-40B4-BE49-F238E27FC236}">
                <a16:creationId xmlns:a16="http://schemas.microsoft.com/office/drawing/2014/main" id="{4CB94C6F-A7A6-214B-8831-7E44D5E16667}"/>
              </a:ext>
            </a:extLst>
          </p:cNvPr>
          <p:cNvSpPr>
            <a:spLocks noGrp="1"/>
          </p:cNvSpPr>
          <p:nvPr>
            <p:ph type="sldNum" sz="quarter" idx="4"/>
          </p:nvPr>
        </p:nvSpPr>
        <p:spPr>
          <a:xfrm>
            <a:off x="11663850" y="6240464"/>
            <a:ext cx="528151" cy="365125"/>
          </a:xfrm>
          <a:prstGeom prst="rect">
            <a:avLst/>
          </a:prstGeom>
        </p:spPr>
        <p:txBody>
          <a:bodyPr vert="horz" lIns="91440" tIns="45720" rIns="91440" bIns="45720" rtlCol="0" anchor="ctr"/>
          <a:lstStyle>
            <a:lvl1pPr algn="ctr">
              <a:defRPr sz="675">
                <a:solidFill>
                  <a:schemeClr val="bg1"/>
                </a:solidFill>
                <a:latin typeface="TransportNewMedium_gdi" pitchFamily="2" charset="77"/>
              </a:defRPr>
            </a:lvl1pPr>
          </a:lstStyle>
          <a:p>
            <a:fld id="{71AF279C-F903-5C4F-9E12-139067057548}" type="slidenum">
              <a:rPr lang="en-US" smtClean="0"/>
              <a:pPr/>
              <a:t>‹#›</a:t>
            </a:fld>
            <a:endParaRPr lang="en-US" dirty="0"/>
          </a:p>
        </p:txBody>
      </p:sp>
    </p:spTree>
    <p:extLst>
      <p:ext uri="{BB962C8B-B14F-4D97-AF65-F5344CB8AC3E}">
        <p14:creationId xmlns:p14="http://schemas.microsoft.com/office/powerpoint/2010/main" val="352538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5E2B8-F038-4FB6-BA9A-7A2FA8563427}"/>
              </a:ext>
            </a:extLst>
          </p:cNvPr>
          <p:cNvSpPr>
            <a:spLocks noGrp="1"/>
          </p:cNvSpPr>
          <p:nvPr>
            <p:ph idx="1" hasCustomPrompt="1"/>
          </p:nvPr>
        </p:nvSpPr>
        <p:spPr>
          <a:xfrm>
            <a:off x="434565" y="1715272"/>
            <a:ext cx="5469523" cy="4188332"/>
          </a:xfrm>
        </p:spPr>
        <p:txBody>
          <a:bodyPr/>
          <a:lstStyle>
            <a:lvl1pPr marL="257175" indent="-257175">
              <a:buFont typeface="Arial" panose="020B0604020202020204" pitchFamily="34" charset="0"/>
              <a:buChar char="•"/>
              <a:defRPr/>
            </a:lvl1pPr>
          </a:lstStyle>
          <a:p>
            <a:pPr lvl="0"/>
            <a:r>
              <a:rPr lang="en-US" dirty="0"/>
              <a:t>Title</a:t>
            </a:r>
          </a:p>
          <a:p>
            <a:pPr lvl="1"/>
            <a:r>
              <a:rPr lang="en-US" dirty="0"/>
              <a:t>Bullet 1</a:t>
            </a:r>
          </a:p>
          <a:p>
            <a:pPr lvl="2"/>
            <a:r>
              <a:rPr lang="en-US" dirty="0"/>
              <a:t>Bullet 2</a:t>
            </a:r>
          </a:p>
          <a:p>
            <a:pPr lvl="3"/>
            <a:r>
              <a:rPr lang="en-US" dirty="0"/>
              <a:t>Bullet 3</a:t>
            </a:r>
          </a:p>
          <a:p>
            <a:pPr lvl="4"/>
            <a:r>
              <a:rPr lang="en-US" dirty="0"/>
              <a:t>Bullet 4</a:t>
            </a:r>
          </a:p>
        </p:txBody>
      </p:sp>
      <p:sp>
        <p:nvSpPr>
          <p:cNvPr id="2" name="Title 1">
            <a:extLst>
              <a:ext uri="{FF2B5EF4-FFF2-40B4-BE49-F238E27FC236}">
                <a16:creationId xmlns:a16="http://schemas.microsoft.com/office/drawing/2014/main" id="{EB25EFA3-FC1E-4DE4-8F4E-6408E1D0FD99}"/>
              </a:ext>
            </a:extLst>
          </p:cNvPr>
          <p:cNvSpPr>
            <a:spLocks noGrp="1"/>
          </p:cNvSpPr>
          <p:nvPr>
            <p:ph type="title" hasCustomPrompt="1"/>
          </p:nvPr>
        </p:nvSpPr>
        <p:spPr>
          <a:xfrm>
            <a:off x="434566" y="1091891"/>
            <a:ext cx="11235351" cy="286997"/>
          </a:xfrm>
          <a:prstGeom prst="rect">
            <a:avLst/>
          </a:prstGeom>
        </p:spPr>
        <p:txBody>
          <a:bodyPr/>
          <a:lstStyle>
            <a:lvl1pPr>
              <a:defRPr/>
            </a:lvl1pPr>
          </a:lstStyle>
          <a:p>
            <a:r>
              <a:rPr lang="en-US" dirty="0"/>
              <a:t>Title Goes Here</a:t>
            </a:r>
          </a:p>
        </p:txBody>
      </p:sp>
      <p:sp>
        <p:nvSpPr>
          <p:cNvPr id="5" name="Content Placeholder 2">
            <a:extLst>
              <a:ext uri="{FF2B5EF4-FFF2-40B4-BE49-F238E27FC236}">
                <a16:creationId xmlns:a16="http://schemas.microsoft.com/office/drawing/2014/main" id="{89771B55-37AA-A842-B949-D10D026C374B}"/>
              </a:ext>
            </a:extLst>
          </p:cNvPr>
          <p:cNvSpPr>
            <a:spLocks noGrp="1"/>
          </p:cNvSpPr>
          <p:nvPr>
            <p:ph idx="10" hasCustomPrompt="1"/>
          </p:nvPr>
        </p:nvSpPr>
        <p:spPr>
          <a:xfrm>
            <a:off x="6200393" y="1715272"/>
            <a:ext cx="5469523" cy="4188332"/>
          </a:xfrm>
        </p:spPr>
        <p:txBody>
          <a:bodyPr/>
          <a:lstStyle>
            <a:lvl1pPr marL="257175" indent="-257175">
              <a:buFont typeface="Arial" panose="020B0604020202020204" pitchFamily="34" charset="0"/>
              <a:buChar char="•"/>
              <a:defRPr/>
            </a:lvl1pPr>
          </a:lstStyle>
          <a:p>
            <a:pPr lvl="0"/>
            <a:r>
              <a:rPr lang="en-US" dirty="0"/>
              <a:t>Title</a:t>
            </a:r>
          </a:p>
          <a:p>
            <a:pPr lvl="1"/>
            <a:r>
              <a:rPr lang="en-US" dirty="0"/>
              <a:t>Bullet 1</a:t>
            </a:r>
          </a:p>
          <a:p>
            <a:pPr lvl="2"/>
            <a:r>
              <a:rPr lang="en-US" dirty="0"/>
              <a:t>Bullet 2</a:t>
            </a:r>
          </a:p>
          <a:p>
            <a:pPr lvl="3"/>
            <a:r>
              <a:rPr lang="en-US" dirty="0"/>
              <a:t>Bullet 3</a:t>
            </a:r>
          </a:p>
          <a:p>
            <a:pPr lvl="4"/>
            <a:r>
              <a:rPr lang="en-US" dirty="0"/>
              <a:t>Bullet 4</a:t>
            </a:r>
          </a:p>
        </p:txBody>
      </p:sp>
      <p:sp>
        <p:nvSpPr>
          <p:cNvPr id="8" name="Text Placeholder 5">
            <a:extLst>
              <a:ext uri="{FF2B5EF4-FFF2-40B4-BE49-F238E27FC236}">
                <a16:creationId xmlns:a16="http://schemas.microsoft.com/office/drawing/2014/main" id="{F77E5467-9466-2745-BA80-2F84D1440472}"/>
              </a:ext>
            </a:extLst>
          </p:cNvPr>
          <p:cNvSpPr>
            <a:spLocks noGrp="1"/>
          </p:cNvSpPr>
          <p:nvPr>
            <p:ph type="body" sz="quarter" idx="11" hasCustomPrompt="1"/>
          </p:nvPr>
        </p:nvSpPr>
        <p:spPr>
          <a:xfrm>
            <a:off x="434566" y="6057902"/>
            <a:ext cx="6939167" cy="365125"/>
          </a:xfrm>
        </p:spPr>
        <p:txBody>
          <a:bodyPr/>
          <a:lstStyle>
            <a:lvl1pPr marL="0" indent="0">
              <a:buNone/>
              <a:defRPr sz="900"/>
            </a:lvl1pPr>
          </a:lstStyle>
          <a:p>
            <a:r>
              <a:rPr lang="en-US" dirty="0"/>
              <a:t>Disclaimer goes here (if needed)</a:t>
            </a:r>
          </a:p>
        </p:txBody>
      </p:sp>
      <p:sp>
        <p:nvSpPr>
          <p:cNvPr id="12" name="Slide Number Placeholder 4">
            <a:extLst>
              <a:ext uri="{FF2B5EF4-FFF2-40B4-BE49-F238E27FC236}">
                <a16:creationId xmlns:a16="http://schemas.microsoft.com/office/drawing/2014/main" id="{3E593E5E-B3AD-144E-89BA-BE6520F48D9E}"/>
              </a:ext>
            </a:extLst>
          </p:cNvPr>
          <p:cNvSpPr>
            <a:spLocks noGrp="1"/>
          </p:cNvSpPr>
          <p:nvPr>
            <p:ph type="sldNum" sz="quarter" idx="4"/>
          </p:nvPr>
        </p:nvSpPr>
        <p:spPr>
          <a:xfrm>
            <a:off x="11663850" y="6240464"/>
            <a:ext cx="528151" cy="365125"/>
          </a:xfrm>
          <a:prstGeom prst="rect">
            <a:avLst/>
          </a:prstGeom>
        </p:spPr>
        <p:txBody>
          <a:bodyPr vert="horz" lIns="91440" tIns="45720" rIns="91440" bIns="45720" rtlCol="0" anchor="ctr"/>
          <a:lstStyle>
            <a:lvl1pPr algn="ctr">
              <a:defRPr sz="675">
                <a:solidFill>
                  <a:schemeClr val="bg1"/>
                </a:solidFill>
                <a:latin typeface="TransportNewMedium_gdi" pitchFamily="2" charset="77"/>
              </a:defRPr>
            </a:lvl1pPr>
          </a:lstStyle>
          <a:p>
            <a:fld id="{71AF279C-F903-5C4F-9E12-139067057548}" type="slidenum">
              <a:rPr lang="en-US" smtClean="0"/>
              <a:pPr/>
              <a:t>‹#›</a:t>
            </a:fld>
            <a:endParaRPr lang="en-US" dirty="0"/>
          </a:p>
        </p:txBody>
      </p:sp>
    </p:spTree>
    <p:extLst>
      <p:ext uri="{BB962C8B-B14F-4D97-AF65-F5344CB8AC3E}">
        <p14:creationId xmlns:p14="http://schemas.microsoft.com/office/powerpoint/2010/main" val="226859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EFA3-FC1E-4DE4-8F4E-6408E1D0FD99}"/>
              </a:ext>
            </a:extLst>
          </p:cNvPr>
          <p:cNvSpPr>
            <a:spLocks noGrp="1"/>
          </p:cNvSpPr>
          <p:nvPr>
            <p:ph type="title" hasCustomPrompt="1"/>
          </p:nvPr>
        </p:nvSpPr>
        <p:spPr>
          <a:xfrm>
            <a:off x="434566" y="1091891"/>
            <a:ext cx="11235351" cy="286997"/>
          </a:xfrm>
          <a:prstGeom prst="rect">
            <a:avLst/>
          </a:prstGeom>
        </p:spPr>
        <p:txBody>
          <a:bodyPr/>
          <a:lstStyle>
            <a:lvl1pPr>
              <a:defRPr/>
            </a:lvl1pPr>
          </a:lstStyle>
          <a:p>
            <a:r>
              <a:rPr lang="en-US" dirty="0"/>
              <a:t>Title Goes Here</a:t>
            </a:r>
          </a:p>
        </p:txBody>
      </p:sp>
      <p:sp>
        <p:nvSpPr>
          <p:cNvPr id="5" name="Text Placeholder 5">
            <a:extLst>
              <a:ext uri="{FF2B5EF4-FFF2-40B4-BE49-F238E27FC236}">
                <a16:creationId xmlns:a16="http://schemas.microsoft.com/office/drawing/2014/main" id="{698BCC4E-E0D2-EF4E-85CB-01AE45135510}"/>
              </a:ext>
            </a:extLst>
          </p:cNvPr>
          <p:cNvSpPr>
            <a:spLocks noGrp="1"/>
          </p:cNvSpPr>
          <p:nvPr>
            <p:ph type="body" sz="quarter" idx="10" hasCustomPrompt="1"/>
          </p:nvPr>
        </p:nvSpPr>
        <p:spPr>
          <a:xfrm>
            <a:off x="434566" y="6057902"/>
            <a:ext cx="6939167" cy="365125"/>
          </a:xfrm>
        </p:spPr>
        <p:txBody>
          <a:bodyPr/>
          <a:lstStyle>
            <a:lvl1pPr marL="0" indent="0">
              <a:buNone/>
              <a:defRPr sz="900"/>
            </a:lvl1pPr>
          </a:lstStyle>
          <a:p>
            <a:r>
              <a:rPr lang="en-US" dirty="0"/>
              <a:t>Disclaimer goes here (if needed)</a:t>
            </a:r>
          </a:p>
        </p:txBody>
      </p:sp>
      <p:sp>
        <p:nvSpPr>
          <p:cNvPr id="10" name="Slide Number Placeholder 4">
            <a:extLst>
              <a:ext uri="{FF2B5EF4-FFF2-40B4-BE49-F238E27FC236}">
                <a16:creationId xmlns:a16="http://schemas.microsoft.com/office/drawing/2014/main" id="{DEB73814-7C98-3844-BABE-0BAE28C7C299}"/>
              </a:ext>
            </a:extLst>
          </p:cNvPr>
          <p:cNvSpPr>
            <a:spLocks noGrp="1"/>
          </p:cNvSpPr>
          <p:nvPr>
            <p:ph type="sldNum" sz="quarter" idx="4"/>
          </p:nvPr>
        </p:nvSpPr>
        <p:spPr>
          <a:xfrm>
            <a:off x="11663850" y="6240464"/>
            <a:ext cx="528151" cy="365125"/>
          </a:xfrm>
          <a:prstGeom prst="rect">
            <a:avLst/>
          </a:prstGeom>
        </p:spPr>
        <p:txBody>
          <a:bodyPr vert="horz" lIns="91440" tIns="45720" rIns="91440" bIns="45720" rtlCol="0" anchor="ctr"/>
          <a:lstStyle>
            <a:lvl1pPr algn="ctr">
              <a:defRPr sz="675">
                <a:solidFill>
                  <a:schemeClr val="bg1"/>
                </a:solidFill>
                <a:latin typeface="TransportNewMedium_gdi" pitchFamily="2" charset="77"/>
              </a:defRPr>
            </a:lvl1pPr>
          </a:lstStyle>
          <a:p>
            <a:fld id="{71AF279C-F903-5C4F-9E12-139067057548}" type="slidenum">
              <a:rPr lang="en-US" smtClean="0"/>
              <a:pPr/>
              <a:t>‹#›</a:t>
            </a:fld>
            <a:endParaRPr lang="en-US" dirty="0"/>
          </a:p>
        </p:txBody>
      </p:sp>
    </p:spTree>
    <p:extLst>
      <p:ext uri="{BB962C8B-B14F-4D97-AF65-F5344CB8AC3E}">
        <p14:creationId xmlns:p14="http://schemas.microsoft.com/office/powerpoint/2010/main" val="274540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Bullets with Log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5E2B8-F038-4FB6-BA9A-7A2FA8563427}"/>
              </a:ext>
            </a:extLst>
          </p:cNvPr>
          <p:cNvSpPr>
            <a:spLocks noGrp="1"/>
          </p:cNvSpPr>
          <p:nvPr>
            <p:ph idx="1" hasCustomPrompt="1"/>
          </p:nvPr>
        </p:nvSpPr>
        <p:spPr>
          <a:xfrm>
            <a:off x="434566" y="1715274"/>
            <a:ext cx="11235351" cy="3823207"/>
          </a:xfrm>
        </p:spPr>
        <p:txBody>
          <a:bodyPr/>
          <a:lstStyle>
            <a:lvl1pPr marL="257175" indent="-257175">
              <a:buFont typeface="Arial" panose="020B0604020202020204" pitchFamily="34" charset="0"/>
              <a:buChar char="•"/>
              <a:defRPr/>
            </a:lvl1pPr>
          </a:lstStyle>
          <a:p>
            <a:pPr lvl="0"/>
            <a:r>
              <a:rPr lang="en-US" dirty="0"/>
              <a:t>Title</a:t>
            </a:r>
          </a:p>
          <a:p>
            <a:pPr lvl="1"/>
            <a:r>
              <a:rPr lang="en-US" dirty="0"/>
              <a:t>Bullet 1</a:t>
            </a:r>
          </a:p>
          <a:p>
            <a:pPr lvl="2"/>
            <a:r>
              <a:rPr lang="en-US" dirty="0"/>
              <a:t>Bullet 2</a:t>
            </a:r>
          </a:p>
          <a:p>
            <a:pPr lvl="3"/>
            <a:r>
              <a:rPr lang="en-US" dirty="0"/>
              <a:t>Bullet 3</a:t>
            </a:r>
          </a:p>
          <a:p>
            <a:pPr lvl="4"/>
            <a:r>
              <a:rPr lang="en-US" dirty="0"/>
              <a:t>Bullet 4</a:t>
            </a:r>
          </a:p>
        </p:txBody>
      </p:sp>
      <p:sp>
        <p:nvSpPr>
          <p:cNvPr id="2" name="Title 1">
            <a:extLst>
              <a:ext uri="{FF2B5EF4-FFF2-40B4-BE49-F238E27FC236}">
                <a16:creationId xmlns:a16="http://schemas.microsoft.com/office/drawing/2014/main" id="{EB25EFA3-FC1E-4DE4-8F4E-6408E1D0FD99}"/>
              </a:ext>
            </a:extLst>
          </p:cNvPr>
          <p:cNvSpPr>
            <a:spLocks noGrp="1"/>
          </p:cNvSpPr>
          <p:nvPr>
            <p:ph type="title" hasCustomPrompt="1"/>
          </p:nvPr>
        </p:nvSpPr>
        <p:spPr>
          <a:xfrm>
            <a:off x="434566" y="1091891"/>
            <a:ext cx="11235351" cy="286997"/>
          </a:xfrm>
          <a:prstGeom prst="rect">
            <a:avLst/>
          </a:prstGeom>
        </p:spPr>
        <p:txBody>
          <a:bodyPr/>
          <a:lstStyle>
            <a:lvl1pPr>
              <a:defRPr/>
            </a:lvl1pPr>
          </a:lstStyle>
          <a:p>
            <a:r>
              <a:rPr lang="en-US" dirty="0"/>
              <a:t>Title Goes Here</a:t>
            </a:r>
          </a:p>
        </p:txBody>
      </p:sp>
      <p:sp>
        <p:nvSpPr>
          <p:cNvPr id="7" name="Text Placeholder 5">
            <a:extLst>
              <a:ext uri="{FF2B5EF4-FFF2-40B4-BE49-F238E27FC236}">
                <a16:creationId xmlns:a16="http://schemas.microsoft.com/office/drawing/2014/main" id="{6B947489-C7FD-254F-8E41-FBF9A385A007}"/>
              </a:ext>
            </a:extLst>
          </p:cNvPr>
          <p:cNvSpPr>
            <a:spLocks noGrp="1"/>
          </p:cNvSpPr>
          <p:nvPr>
            <p:ph type="body" sz="quarter" idx="10" hasCustomPrompt="1"/>
          </p:nvPr>
        </p:nvSpPr>
        <p:spPr>
          <a:xfrm>
            <a:off x="434566" y="5674992"/>
            <a:ext cx="6939167" cy="365125"/>
          </a:xfrm>
        </p:spPr>
        <p:txBody>
          <a:bodyPr/>
          <a:lstStyle>
            <a:lvl1pPr marL="0" indent="0">
              <a:buNone/>
              <a:defRPr sz="900"/>
            </a:lvl1pPr>
          </a:lstStyle>
          <a:p>
            <a:r>
              <a:rPr lang="en-US" dirty="0"/>
              <a:t>Disclaimer goes here (if needed)</a:t>
            </a:r>
          </a:p>
        </p:txBody>
      </p:sp>
      <p:pic>
        <p:nvPicPr>
          <p:cNvPr id="12" name="Picture 11">
            <a:extLst>
              <a:ext uri="{FF2B5EF4-FFF2-40B4-BE49-F238E27FC236}">
                <a16:creationId xmlns:a16="http://schemas.microsoft.com/office/drawing/2014/main" id="{3A556CD7-D4C1-F444-AAA5-248405519EB3}"/>
              </a:ext>
            </a:extLst>
          </p:cNvPr>
          <p:cNvPicPr>
            <a:picLocks noChangeAspect="1"/>
          </p:cNvPicPr>
          <p:nvPr userDrawn="1"/>
        </p:nvPicPr>
        <p:blipFill>
          <a:blip r:embed="rId2"/>
          <a:stretch>
            <a:fillRect/>
          </a:stretch>
        </p:blipFill>
        <p:spPr>
          <a:xfrm>
            <a:off x="434565" y="6207106"/>
            <a:ext cx="2397760" cy="419608"/>
          </a:xfrm>
          <a:prstGeom prst="rect">
            <a:avLst/>
          </a:prstGeom>
        </p:spPr>
      </p:pic>
      <p:sp>
        <p:nvSpPr>
          <p:cNvPr id="14" name="Slide Number Placeholder 4">
            <a:extLst>
              <a:ext uri="{FF2B5EF4-FFF2-40B4-BE49-F238E27FC236}">
                <a16:creationId xmlns:a16="http://schemas.microsoft.com/office/drawing/2014/main" id="{4A6268F7-0113-3A44-AC86-7C730B77639E}"/>
              </a:ext>
            </a:extLst>
          </p:cNvPr>
          <p:cNvSpPr>
            <a:spLocks noGrp="1"/>
          </p:cNvSpPr>
          <p:nvPr>
            <p:ph type="sldNum" sz="quarter" idx="4"/>
          </p:nvPr>
        </p:nvSpPr>
        <p:spPr>
          <a:xfrm>
            <a:off x="11663850" y="6240464"/>
            <a:ext cx="528151" cy="365125"/>
          </a:xfrm>
          <a:prstGeom prst="rect">
            <a:avLst/>
          </a:prstGeom>
        </p:spPr>
        <p:txBody>
          <a:bodyPr vert="horz" lIns="91440" tIns="45720" rIns="91440" bIns="45720" rtlCol="0" anchor="ctr"/>
          <a:lstStyle>
            <a:lvl1pPr algn="ctr">
              <a:defRPr sz="675">
                <a:solidFill>
                  <a:schemeClr val="bg1"/>
                </a:solidFill>
                <a:latin typeface="TransportNewMedium_gdi" pitchFamily="2" charset="77"/>
              </a:defRPr>
            </a:lvl1pPr>
          </a:lstStyle>
          <a:p>
            <a:fld id="{71AF279C-F903-5C4F-9E12-139067057548}" type="slidenum">
              <a:rPr lang="en-US" smtClean="0"/>
              <a:pPr/>
              <a:t>‹#›</a:t>
            </a:fld>
            <a:endParaRPr lang="en-US" dirty="0"/>
          </a:p>
        </p:txBody>
      </p:sp>
    </p:spTree>
    <p:extLst>
      <p:ext uri="{BB962C8B-B14F-4D97-AF65-F5344CB8AC3E}">
        <p14:creationId xmlns:p14="http://schemas.microsoft.com/office/powerpoint/2010/main" val="306908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18280C9-CCEB-BA44-8DF8-2C25C75D7D3E}"/>
              </a:ext>
            </a:extLst>
          </p:cNvPr>
          <p:cNvSpPr>
            <a:spLocks noGrp="1"/>
          </p:cNvSpPr>
          <p:nvPr>
            <p:ph type="title"/>
          </p:nvPr>
        </p:nvSpPr>
        <p:spPr>
          <a:xfrm>
            <a:off x="434566" y="1091891"/>
            <a:ext cx="11235351" cy="286997"/>
          </a:xfrm>
          <a:prstGeom prst="rect">
            <a:avLst/>
          </a:prstGeom>
        </p:spPr>
        <p:txBody>
          <a:bodyPr vert="horz" lIns="91440" tIns="45720" rIns="91440" bIns="45720" rtlCol="0" anchor="ctr">
            <a:noAutofit/>
          </a:bodyPr>
          <a:lstStyle/>
          <a:p>
            <a:r>
              <a:rPr lang="en-US" dirty="0"/>
              <a:t>Title Goes Here</a:t>
            </a:r>
          </a:p>
        </p:txBody>
      </p:sp>
      <p:sp>
        <p:nvSpPr>
          <p:cNvPr id="9" name="Text Placeholder 2">
            <a:extLst>
              <a:ext uri="{FF2B5EF4-FFF2-40B4-BE49-F238E27FC236}">
                <a16:creationId xmlns:a16="http://schemas.microsoft.com/office/drawing/2014/main" id="{A14F76F9-26CA-9044-AC14-2867D1AB4B46}"/>
              </a:ext>
            </a:extLst>
          </p:cNvPr>
          <p:cNvSpPr>
            <a:spLocks noGrp="1"/>
          </p:cNvSpPr>
          <p:nvPr>
            <p:ph type="body" idx="1"/>
          </p:nvPr>
        </p:nvSpPr>
        <p:spPr>
          <a:xfrm>
            <a:off x="434566" y="1715272"/>
            <a:ext cx="11235351" cy="4188332"/>
          </a:xfrm>
          <a:prstGeom prst="rect">
            <a:avLst/>
          </a:prstGeom>
        </p:spPr>
        <p:txBody>
          <a:bodyPr vert="horz" lIns="91440" tIns="45720" rIns="91440" bIns="45720" rtlCol="0">
            <a:noAutofit/>
          </a:bodyPr>
          <a:lstStyle/>
          <a:p>
            <a:pPr lvl="0"/>
            <a:r>
              <a:rPr lang="en-US" dirty="0"/>
              <a:t>Title</a:t>
            </a:r>
          </a:p>
          <a:p>
            <a:pPr lvl="1"/>
            <a:r>
              <a:rPr lang="en-US" dirty="0"/>
              <a:t>Bullet 1</a:t>
            </a:r>
          </a:p>
          <a:p>
            <a:pPr lvl="2"/>
            <a:r>
              <a:rPr lang="en-US" dirty="0"/>
              <a:t>Bullet 2</a:t>
            </a:r>
          </a:p>
          <a:p>
            <a:pPr lvl="3"/>
            <a:r>
              <a:rPr lang="en-US" dirty="0"/>
              <a:t>Bullet 3</a:t>
            </a:r>
          </a:p>
          <a:p>
            <a:pPr lvl="4"/>
            <a:r>
              <a:rPr lang="en-US" dirty="0"/>
              <a:t>Bullet 4</a:t>
            </a:r>
          </a:p>
        </p:txBody>
      </p:sp>
      <p:sp>
        <p:nvSpPr>
          <p:cNvPr id="18" name="TextBox 17">
            <a:extLst>
              <a:ext uri="{FF2B5EF4-FFF2-40B4-BE49-F238E27FC236}">
                <a16:creationId xmlns:a16="http://schemas.microsoft.com/office/drawing/2014/main" id="{6FA5F719-B578-7B47-B721-FF416C34000A}"/>
              </a:ext>
            </a:extLst>
          </p:cNvPr>
          <p:cNvSpPr txBox="1"/>
          <p:nvPr/>
        </p:nvSpPr>
        <p:spPr>
          <a:xfrm>
            <a:off x="-4753212" y="4059881"/>
            <a:ext cx="1959824" cy="842538"/>
          </a:xfrm>
          <a:prstGeom prst="rect">
            <a:avLst/>
          </a:prstGeom>
          <a:noFill/>
        </p:spPr>
        <p:txBody>
          <a:bodyPr wrap="square" rtlCol="0">
            <a:spAutoFit/>
          </a:bodyPr>
          <a:lstStyle/>
          <a:p>
            <a:r>
              <a:rPr lang="en-US" sz="675" b="1" dirty="0">
                <a:solidFill>
                  <a:schemeClr val="tx1"/>
                </a:solidFill>
                <a:latin typeface="TransportNewMedium_gdi" pitchFamily="2" charset="77"/>
              </a:rPr>
              <a:t>Eyedropper tool to grab colors</a:t>
            </a:r>
          </a:p>
          <a:p>
            <a:pPr marL="128588" indent="-128588">
              <a:buFontTx/>
              <a:buChar char="-"/>
            </a:pPr>
            <a:r>
              <a:rPr lang="en-US" sz="600" dirty="0">
                <a:solidFill>
                  <a:schemeClr val="tx1"/>
                </a:solidFill>
                <a:latin typeface="TransportNewLight_gdi" pitchFamily="2" charset="77"/>
              </a:rPr>
              <a:t>Select the shape or text</a:t>
            </a:r>
          </a:p>
          <a:p>
            <a:pPr marL="128588" indent="-128588">
              <a:buFontTx/>
              <a:buChar char="-"/>
            </a:pPr>
            <a:r>
              <a:rPr lang="en-US" sz="600" dirty="0">
                <a:solidFill>
                  <a:schemeClr val="tx1"/>
                </a:solidFill>
                <a:latin typeface="TransportNewLight_gdi" pitchFamily="2" charset="77"/>
              </a:rPr>
              <a:t>On the Shape Format or Shape Fill dropdown, select the eyedropper tool from the list</a:t>
            </a:r>
          </a:p>
          <a:p>
            <a:pPr marL="128588" indent="-128588">
              <a:buFontTx/>
              <a:buChar char="-"/>
            </a:pPr>
            <a:r>
              <a:rPr lang="en-US" sz="600" dirty="0">
                <a:solidFill>
                  <a:schemeClr val="tx1"/>
                </a:solidFill>
                <a:latin typeface="TransportNewLight_gdi" pitchFamily="2" charset="77"/>
              </a:rPr>
              <a:t>Your mouse will turn into an eyedropper</a:t>
            </a:r>
          </a:p>
          <a:p>
            <a:pPr marL="128588" indent="-128588">
              <a:buFontTx/>
              <a:buChar char="-"/>
            </a:pPr>
            <a:r>
              <a:rPr lang="en-US" sz="600" dirty="0">
                <a:solidFill>
                  <a:schemeClr val="tx1"/>
                </a:solidFill>
                <a:latin typeface="TransportNewLight_gdi" pitchFamily="2" charset="77"/>
              </a:rPr>
              <a:t>Select the color you would like to use from above</a:t>
            </a:r>
          </a:p>
        </p:txBody>
      </p:sp>
      <p:sp>
        <p:nvSpPr>
          <p:cNvPr id="29" name="Rectangle 28">
            <a:extLst>
              <a:ext uri="{FF2B5EF4-FFF2-40B4-BE49-F238E27FC236}">
                <a16:creationId xmlns:a16="http://schemas.microsoft.com/office/drawing/2014/main" id="{CCA96755-BBD6-6244-912F-AFCF818C4309}"/>
              </a:ext>
            </a:extLst>
          </p:cNvPr>
          <p:cNvSpPr/>
          <p:nvPr/>
        </p:nvSpPr>
        <p:spPr>
          <a:xfrm>
            <a:off x="-4708960" y="2430240"/>
            <a:ext cx="3336373" cy="648877"/>
          </a:xfrm>
          <a:prstGeom prst="rect">
            <a:avLst/>
          </a:prstGeom>
          <a:solidFill>
            <a:srgbClr val="397A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397AAC"/>
              </a:solidFill>
            </a:endParaRPr>
          </a:p>
        </p:txBody>
      </p:sp>
      <p:sp>
        <p:nvSpPr>
          <p:cNvPr id="30" name="Rectangle 29">
            <a:extLst>
              <a:ext uri="{FF2B5EF4-FFF2-40B4-BE49-F238E27FC236}">
                <a16:creationId xmlns:a16="http://schemas.microsoft.com/office/drawing/2014/main" id="{723E0FE2-796F-3545-B593-B08F667C0028}"/>
              </a:ext>
            </a:extLst>
          </p:cNvPr>
          <p:cNvSpPr/>
          <p:nvPr/>
        </p:nvSpPr>
        <p:spPr>
          <a:xfrm>
            <a:off x="-4708960" y="2"/>
            <a:ext cx="3336373" cy="1128713"/>
          </a:xfrm>
          <a:prstGeom prst="rect">
            <a:avLst/>
          </a:prstGeom>
          <a:solidFill>
            <a:srgbClr val="0929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a:extLst>
              <a:ext uri="{FF2B5EF4-FFF2-40B4-BE49-F238E27FC236}">
                <a16:creationId xmlns:a16="http://schemas.microsoft.com/office/drawing/2014/main" id="{3D0A3159-052D-6C46-B289-C4BE9DBEAA57}"/>
              </a:ext>
            </a:extLst>
          </p:cNvPr>
          <p:cNvSpPr/>
          <p:nvPr/>
        </p:nvSpPr>
        <p:spPr>
          <a:xfrm>
            <a:off x="-4708959" y="1215120"/>
            <a:ext cx="3336373" cy="1128713"/>
          </a:xfrm>
          <a:prstGeom prst="rect">
            <a:avLst/>
          </a:prstGeom>
          <a:solidFill>
            <a:srgbClr val="D1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2677FC7-B1BD-714E-AEEF-3156027389A7}"/>
              </a:ext>
            </a:extLst>
          </p:cNvPr>
          <p:cNvSpPr/>
          <p:nvPr/>
        </p:nvSpPr>
        <p:spPr>
          <a:xfrm>
            <a:off x="-4710351" y="3195643"/>
            <a:ext cx="937051" cy="747713"/>
          </a:xfrm>
          <a:prstGeom prst="rect">
            <a:avLst/>
          </a:prstGeom>
          <a:solidFill>
            <a:srgbClr val="701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46F83E3D-E8FD-0C47-A671-D6D65B12CDB9}"/>
              </a:ext>
            </a:extLst>
          </p:cNvPr>
          <p:cNvSpPr/>
          <p:nvPr/>
        </p:nvSpPr>
        <p:spPr>
          <a:xfrm>
            <a:off x="-3509300" y="3195643"/>
            <a:ext cx="937051" cy="747713"/>
          </a:xfrm>
          <a:prstGeom prst="rect">
            <a:avLst/>
          </a:prstGeom>
          <a:solidFill>
            <a:srgbClr val="3F7D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528E0D97-3C32-1544-A52A-430BCE7C9DC5}"/>
              </a:ext>
            </a:extLst>
          </p:cNvPr>
          <p:cNvSpPr/>
          <p:nvPr/>
        </p:nvSpPr>
        <p:spPr>
          <a:xfrm>
            <a:off x="-2309636" y="3220702"/>
            <a:ext cx="937051" cy="747713"/>
          </a:xfrm>
          <a:prstGeom prst="rect">
            <a:avLst/>
          </a:prstGeom>
          <a:solidFill>
            <a:srgbClr val="EC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id="{311CA1D0-9B93-B44C-AD18-855A43D27757}"/>
              </a:ext>
            </a:extLst>
          </p:cNvPr>
          <p:cNvSpPr/>
          <p:nvPr userDrawn="1"/>
        </p:nvSpPr>
        <p:spPr>
          <a:xfrm>
            <a:off x="11663850" y="6239990"/>
            <a:ext cx="528151" cy="3651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281059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8" r:id="rId4"/>
    <p:sldLayoutId id="2147483679" r:id="rId5"/>
    <p:sldLayoutId id="2147483680" r:id="rId6"/>
    <p:sldLayoutId id="2147483682" r:id="rId7"/>
    <p:sldLayoutId id="2147483683" r:id="rId8"/>
    <p:sldLayoutId id="2147483684" r:id="rId9"/>
    <p:sldLayoutId id="2147483685" r:id="rId10"/>
    <p:sldLayoutId id="2147483686" r:id="rId11"/>
    <p:sldLayoutId id="2147483687" r:id="rId12"/>
    <p:sldLayoutId id="2147483689" r:id="rId13"/>
    <p:sldLayoutId id="2147483690" r:id="rId14"/>
    <p:sldLayoutId id="2147483691" r:id="rId15"/>
  </p:sldLayoutIdLst>
  <p:hf hdr="0" dt="0"/>
  <p:txStyles>
    <p:title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2000" kern="1200">
          <a:solidFill>
            <a:srgbClr val="082940"/>
          </a:solidFill>
          <a:latin typeface="TransportNewLight_gdi"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82940"/>
          </a:solidFill>
          <a:latin typeface="TransportNewLight_gdi"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082940"/>
          </a:solidFill>
          <a:latin typeface="TransportNewLight_gdi"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rgbClr val="082940"/>
          </a:solidFill>
          <a:latin typeface="TransportNewLight_gdi"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082940"/>
          </a:solidFill>
          <a:latin typeface="TransportNewLight_gdi"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DA31-A4EC-044F-9783-2992DF4F1810}"/>
              </a:ext>
            </a:extLst>
          </p:cNvPr>
          <p:cNvSpPr>
            <a:spLocks noGrp="1"/>
          </p:cNvSpPr>
          <p:nvPr>
            <p:ph type="ctrTitle"/>
          </p:nvPr>
        </p:nvSpPr>
        <p:spPr/>
        <p:txBody>
          <a:bodyPr/>
          <a:lstStyle/>
          <a:p>
            <a:r>
              <a:rPr lang="en-US" dirty="0"/>
              <a:t>Overview of the STIP Program</a:t>
            </a:r>
            <a:br>
              <a:rPr lang="en-US" dirty="0"/>
            </a:br>
            <a:endParaRPr lang="en-US" dirty="0"/>
          </a:p>
        </p:txBody>
      </p:sp>
      <p:sp>
        <p:nvSpPr>
          <p:cNvPr id="3" name="Subtitle 2">
            <a:extLst>
              <a:ext uri="{FF2B5EF4-FFF2-40B4-BE49-F238E27FC236}">
                <a16:creationId xmlns:a16="http://schemas.microsoft.com/office/drawing/2014/main" id="{3DC1563B-93F8-7448-BA01-E6508F5D70C3}"/>
              </a:ext>
            </a:extLst>
          </p:cNvPr>
          <p:cNvSpPr>
            <a:spLocks noGrp="1"/>
          </p:cNvSpPr>
          <p:nvPr>
            <p:ph type="subTitle" idx="1"/>
          </p:nvPr>
        </p:nvSpPr>
        <p:spPr/>
        <p:txBody>
          <a:bodyPr/>
          <a:lstStyle/>
          <a:p>
            <a:r>
              <a:rPr lang="en-US" dirty="0"/>
              <a:t>Chad Reimakoski– NCDOT Division 7 Division Planning Engineer</a:t>
            </a:r>
          </a:p>
          <a:p>
            <a:r>
              <a:rPr lang="en-US" dirty="0"/>
              <a:t>Nishant Shah – NCDOT Corridor Development Engineer</a:t>
            </a:r>
          </a:p>
          <a:p>
            <a:endParaRPr lang="en-US" dirty="0"/>
          </a:p>
          <a:p>
            <a:endParaRPr lang="en-US" dirty="0"/>
          </a:p>
          <a:p>
            <a:endParaRPr lang="en-US" dirty="0"/>
          </a:p>
          <a:p>
            <a:r>
              <a:rPr lang="en-US" dirty="0"/>
              <a:t>4/8/2022</a:t>
            </a:r>
          </a:p>
          <a:p>
            <a:endParaRPr lang="en-US" dirty="0"/>
          </a:p>
        </p:txBody>
      </p:sp>
    </p:spTree>
    <p:extLst>
      <p:ext uri="{BB962C8B-B14F-4D97-AF65-F5344CB8AC3E}">
        <p14:creationId xmlns:p14="http://schemas.microsoft.com/office/powerpoint/2010/main" val="131076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A077C3-F644-4322-B0CC-C4E1CE1F2CEB}"/>
              </a:ext>
            </a:extLst>
          </p:cNvPr>
          <p:cNvSpPr>
            <a:spLocks noGrp="1"/>
          </p:cNvSpPr>
          <p:nvPr>
            <p:ph type="title"/>
          </p:nvPr>
        </p:nvSpPr>
        <p:spPr>
          <a:xfrm>
            <a:off x="595993" y="302078"/>
            <a:ext cx="8686800" cy="914400"/>
          </a:xfrm>
        </p:spPr>
        <p:txBody>
          <a:bodyPr>
            <a:normAutofit/>
          </a:bodyPr>
          <a:lstStyle/>
          <a:p>
            <a:pPr>
              <a:defRPr/>
            </a:pPr>
            <a:r>
              <a:rPr lang="en-US" dirty="0">
                <a:ea typeface="MS PGothic" pitchFamily="34" charset="-128"/>
              </a:rPr>
              <a:t>Key Partners</a:t>
            </a:r>
          </a:p>
        </p:txBody>
      </p:sp>
      <p:sp>
        <p:nvSpPr>
          <p:cNvPr id="8" name="Content Placeholder 2">
            <a:extLst>
              <a:ext uri="{FF2B5EF4-FFF2-40B4-BE49-F238E27FC236}">
                <a16:creationId xmlns:a16="http://schemas.microsoft.com/office/drawing/2014/main" id="{743D8D32-03A8-4724-BF57-BA2601A2F45E}"/>
              </a:ext>
            </a:extLst>
          </p:cNvPr>
          <p:cNvSpPr>
            <a:spLocks noGrp="1"/>
          </p:cNvSpPr>
          <p:nvPr>
            <p:ph type="body" sz="quarter" idx="11"/>
          </p:nvPr>
        </p:nvSpPr>
        <p:spPr>
          <a:xfrm>
            <a:off x="595993" y="1346954"/>
            <a:ext cx="8229600" cy="4665345"/>
          </a:xfrm>
        </p:spPr>
        <p:txBody>
          <a:bodyPr>
            <a:noAutofit/>
          </a:bodyPr>
          <a:lstStyle/>
          <a:p>
            <a:pPr marL="0" indent="0">
              <a:spcAft>
                <a:spcPts val="200"/>
              </a:spcAft>
              <a:buNone/>
              <a:tabLst>
                <a:tab pos="685800" algn="l"/>
              </a:tabLst>
              <a:defRPr/>
            </a:pPr>
            <a:r>
              <a:rPr lang="en-US" b="0" dirty="0">
                <a:solidFill>
                  <a:schemeClr val="tx1">
                    <a:lumMod val="90000"/>
                    <a:lumOff val="10000"/>
                  </a:schemeClr>
                </a:solidFill>
                <a:ea typeface="MS PGothic" pitchFamily="34" charset="-128"/>
              </a:rPr>
              <a:t>NCDOT funds six modes of transportation</a:t>
            </a:r>
          </a:p>
          <a:p>
            <a:pPr marL="0" indent="0">
              <a:buNone/>
              <a:tabLst>
                <a:tab pos="685800" algn="l"/>
              </a:tabLst>
              <a:defRPr/>
            </a:pPr>
            <a:endParaRPr lang="en-US" b="0" dirty="0">
              <a:solidFill>
                <a:schemeClr val="tx1">
                  <a:lumMod val="90000"/>
                  <a:lumOff val="10000"/>
                </a:schemeClr>
              </a:solidFill>
              <a:ea typeface="MS PGothic" pitchFamily="34" charset="-128"/>
            </a:endParaRPr>
          </a:p>
          <a:p>
            <a:pPr marL="0" indent="0">
              <a:spcAft>
                <a:spcPts val="200"/>
              </a:spcAft>
              <a:buNone/>
            </a:pPr>
            <a:r>
              <a:rPr lang="en-US" b="0" dirty="0">
                <a:solidFill>
                  <a:schemeClr val="tx1">
                    <a:lumMod val="90000"/>
                    <a:lumOff val="10000"/>
                  </a:schemeClr>
                </a:solidFill>
                <a:ea typeface="MS PGothic" pitchFamily="34" charset="-128"/>
              </a:rPr>
              <a:t>Annual Budget of approx. $4.8B ($2.8B for STI)</a:t>
            </a:r>
          </a:p>
          <a:p>
            <a:pPr marL="0" indent="0">
              <a:spcAft>
                <a:spcPts val="200"/>
              </a:spcAft>
              <a:buNone/>
            </a:pPr>
            <a:endParaRPr lang="en-US" b="0" dirty="0">
              <a:ea typeface="MS PGothic" pitchFamily="34" charset="-128"/>
            </a:endParaRPr>
          </a:p>
        </p:txBody>
      </p:sp>
      <p:pic>
        <p:nvPicPr>
          <p:cNvPr id="9" name="Picture 8">
            <a:extLst>
              <a:ext uri="{FF2B5EF4-FFF2-40B4-BE49-F238E27FC236}">
                <a16:creationId xmlns:a16="http://schemas.microsoft.com/office/drawing/2014/main" id="{0F65730E-482C-4A9F-B2AA-DE6465681AAE}"/>
              </a:ext>
            </a:extLst>
          </p:cNvPr>
          <p:cNvPicPr>
            <a:picLocks noChangeAspect="1"/>
          </p:cNvPicPr>
          <p:nvPr/>
        </p:nvPicPr>
        <p:blipFill rotWithShape="1">
          <a:blip r:embed="rId3">
            <a:extLst>
              <a:ext uri="{28A0092B-C50C-407E-A947-70E740481C1C}">
                <a14:useLocalDpi xmlns:a14="http://schemas.microsoft.com/office/drawing/2010/main" val="0"/>
              </a:ext>
            </a:extLst>
          </a:blip>
          <a:srcRect l="2467" t="21952" r="3507" b="18491"/>
          <a:stretch/>
        </p:blipFill>
        <p:spPr>
          <a:xfrm>
            <a:off x="2196192" y="2261507"/>
            <a:ext cx="9632383" cy="3947900"/>
          </a:xfrm>
          <a:prstGeom prst="rect">
            <a:avLst/>
          </a:prstGeom>
          <a:solidFill>
            <a:schemeClr val="bg2"/>
          </a:solidFill>
          <a:ln>
            <a:noFill/>
          </a:ln>
        </p:spPr>
      </p:pic>
      <p:sp>
        <p:nvSpPr>
          <p:cNvPr id="2" name="TextBox 1">
            <a:extLst>
              <a:ext uri="{FF2B5EF4-FFF2-40B4-BE49-F238E27FC236}">
                <a16:creationId xmlns:a16="http://schemas.microsoft.com/office/drawing/2014/main" id="{F5725BCF-F9B7-A986-AA0E-C19383D5FBFA}"/>
              </a:ext>
            </a:extLst>
          </p:cNvPr>
          <p:cNvSpPr txBox="1"/>
          <p:nvPr/>
        </p:nvSpPr>
        <p:spPr>
          <a:xfrm>
            <a:off x="3735232" y="5008269"/>
            <a:ext cx="2671011" cy="800219"/>
          </a:xfrm>
          <a:prstGeom prst="rect">
            <a:avLst/>
          </a:prstGeom>
          <a:noFill/>
        </p:spPr>
        <p:txBody>
          <a:bodyPr wrap="square" rtlCol="0">
            <a:spAutoFit/>
          </a:bodyPr>
          <a:lstStyle/>
          <a:p>
            <a:r>
              <a:rPr lang="en-US" dirty="0">
                <a:solidFill>
                  <a:schemeClr val="tx1">
                    <a:lumMod val="90000"/>
                    <a:lumOff val="10000"/>
                  </a:schemeClr>
                </a:solidFill>
                <a:latin typeface="TransportNewLight_gdi" panose="020B0604020202020204" charset="0"/>
              </a:rPr>
              <a:t>19 MPOs / 18 RPOs</a:t>
            </a:r>
          </a:p>
          <a:p>
            <a:endParaRPr lang="en-US" sz="1000" dirty="0">
              <a:solidFill>
                <a:schemeClr val="tx1">
                  <a:lumMod val="75000"/>
                  <a:lumOff val="25000"/>
                </a:schemeClr>
              </a:solidFill>
              <a:latin typeface="TransportNewLight_gdi" panose="020B0604020202020204" charset="0"/>
            </a:endParaRPr>
          </a:p>
          <a:p>
            <a:r>
              <a:rPr lang="en-US" dirty="0">
                <a:solidFill>
                  <a:schemeClr val="tx1">
                    <a:lumMod val="90000"/>
                    <a:lumOff val="10000"/>
                  </a:schemeClr>
                </a:solidFill>
                <a:latin typeface="TransportNewLight_gdi" panose="020B0604020202020204" charset="0"/>
              </a:rPr>
              <a:t>14 NCDOT Divisions</a:t>
            </a:r>
          </a:p>
        </p:txBody>
      </p:sp>
      <p:sp>
        <p:nvSpPr>
          <p:cNvPr id="3" name="Slide Number Placeholder 2">
            <a:extLst>
              <a:ext uri="{FF2B5EF4-FFF2-40B4-BE49-F238E27FC236}">
                <a16:creationId xmlns:a16="http://schemas.microsoft.com/office/drawing/2014/main" id="{C2F076E8-0E46-3F17-33B9-4261AF17DCDA}"/>
              </a:ext>
            </a:extLst>
          </p:cNvPr>
          <p:cNvSpPr>
            <a:spLocks noGrp="1"/>
          </p:cNvSpPr>
          <p:nvPr>
            <p:ph type="sldNum" sz="quarter" idx="4"/>
          </p:nvPr>
        </p:nvSpPr>
        <p:spPr/>
        <p:txBody>
          <a:bodyPr/>
          <a:lstStyle/>
          <a:p>
            <a:fld id="{71AF279C-F903-5C4F-9E12-139067057548}" type="slidenum">
              <a:rPr lang="en-US" smtClean="0"/>
              <a:pPr/>
              <a:t>10</a:t>
            </a:fld>
            <a:endParaRPr lang="en-US" dirty="0"/>
          </a:p>
        </p:txBody>
      </p:sp>
    </p:spTree>
    <p:extLst>
      <p:ext uri="{BB962C8B-B14F-4D97-AF65-F5344CB8AC3E}">
        <p14:creationId xmlns:p14="http://schemas.microsoft.com/office/powerpoint/2010/main" val="41340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EBAE0-80E3-4DA7-8137-C107FC562B58}"/>
              </a:ext>
            </a:extLst>
          </p:cNvPr>
          <p:cNvSpPr txBox="1">
            <a:spLocks/>
          </p:cNvSpPr>
          <p:nvPr/>
        </p:nvSpPr>
        <p:spPr>
          <a:xfrm>
            <a:off x="714733" y="503033"/>
            <a:ext cx="9599481" cy="914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a:lstStyle>
          <a:p>
            <a:pPr>
              <a:defRPr/>
            </a:pPr>
            <a:r>
              <a:rPr lang="en-US" dirty="0">
                <a:ea typeface="MS PGothic" pitchFamily="34" charset="-128"/>
              </a:rPr>
              <a:t>Strategic Prioritization – What is it exactly?</a:t>
            </a:r>
          </a:p>
        </p:txBody>
      </p:sp>
      <p:sp>
        <p:nvSpPr>
          <p:cNvPr id="10" name="Content Placeholder 2">
            <a:extLst>
              <a:ext uri="{FF2B5EF4-FFF2-40B4-BE49-F238E27FC236}">
                <a16:creationId xmlns:a16="http://schemas.microsoft.com/office/drawing/2014/main" id="{FC87A0C3-D510-4AB0-A3B6-1894EE67E16C}"/>
              </a:ext>
            </a:extLst>
          </p:cNvPr>
          <p:cNvSpPr>
            <a:spLocks noGrp="1"/>
          </p:cNvSpPr>
          <p:nvPr>
            <p:ph type="body" sz="quarter" idx="11"/>
          </p:nvPr>
        </p:nvSpPr>
        <p:spPr>
          <a:xfrm>
            <a:off x="839918" y="1487500"/>
            <a:ext cx="8391167" cy="4935526"/>
          </a:xfrm>
        </p:spPr>
        <p:txBody>
          <a:bodyPr>
            <a:noAutofit/>
          </a:bodyPr>
          <a:lstStyle/>
          <a:p>
            <a:pPr>
              <a:spcBef>
                <a:spcPts val="1800"/>
              </a:spcBef>
              <a:defRPr/>
            </a:pPr>
            <a:endParaRPr lang="en-US" sz="1600" dirty="0">
              <a:solidFill>
                <a:schemeClr val="tx1">
                  <a:lumMod val="65000"/>
                  <a:lumOff val="35000"/>
                </a:schemeClr>
              </a:solidFill>
              <a:ea typeface="MS PGothic" pitchFamily="34" charset="-128"/>
            </a:endParaRPr>
          </a:p>
          <a:p>
            <a:pPr algn="l"/>
            <a:r>
              <a:rPr lang="en-US" sz="1600" b="0" i="0" u="none" strike="noStrike" baseline="0" dirty="0">
                <a:solidFill>
                  <a:schemeClr val="tx1"/>
                </a:solidFill>
                <a:latin typeface="Arial" panose="020B0604020202020204" pitchFamily="34" charset="0"/>
              </a:rPr>
              <a:t>Well it’s exactly like it sounds…a stra</a:t>
            </a:r>
            <a:r>
              <a:rPr lang="en-US" sz="1600" dirty="0">
                <a:solidFill>
                  <a:schemeClr val="tx1"/>
                </a:solidFill>
                <a:latin typeface="Arial" panose="020B0604020202020204" pitchFamily="34" charset="0"/>
              </a:rPr>
              <a:t>tegic process to prioritize projects.</a:t>
            </a:r>
          </a:p>
          <a:p>
            <a:pPr marL="842963" lvl="1" indent="-285750"/>
            <a:r>
              <a:rPr lang="en-US" sz="1600" b="0" i="0" u="none" strike="noStrike" baseline="0" dirty="0">
                <a:solidFill>
                  <a:schemeClr val="tx1"/>
                </a:solidFill>
                <a:latin typeface="Arial" panose="020B0604020202020204" pitchFamily="34" charset="0"/>
              </a:rPr>
              <a:t>It utilizes transportation data, input of local government partners, and the public to generate scores</a:t>
            </a:r>
          </a:p>
          <a:p>
            <a:pPr marL="1485900" lvl="3" indent="-285750"/>
            <a:r>
              <a:rPr lang="en-US" dirty="0">
                <a:solidFill>
                  <a:schemeClr val="tx1"/>
                </a:solidFill>
                <a:latin typeface="Arial" panose="020B0604020202020204" pitchFamily="34" charset="0"/>
              </a:rPr>
              <a:t>These score are used to</a:t>
            </a:r>
            <a:r>
              <a:rPr lang="en-US" b="0" i="0" u="none" strike="noStrike" baseline="0" dirty="0">
                <a:solidFill>
                  <a:schemeClr val="tx1"/>
                </a:solidFill>
                <a:latin typeface="Arial" panose="020B0604020202020204" pitchFamily="34" charset="0"/>
              </a:rPr>
              <a:t> rank projects across the state. </a:t>
            </a:r>
          </a:p>
          <a:p>
            <a:pPr marL="842963" lvl="1" indent="-285750"/>
            <a:r>
              <a:rPr lang="en-US" sz="1600" b="0" i="0" u="none" strike="noStrike" baseline="0" dirty="0">
                <a:solidFill>
                  <a:schemeClr val="tx1"/>
                </a:solidFill>
                <a:latin typeface="Arial" panose="020B0604020202020204" pitchFamily="34" charset="0"/>
              </a:rPr>
              <a:t>Multiple public input opportunities </a:t>
            </a:r>
            <a:r>
              <a:rPr lang="en-US" sz="1600" dirty="0">
                <a:solidFill>
                  <a:schemeClr val="tx1"/>
                </a:solidFill>
                <a:latin typeface="Arial" panose="020B0604020202020204" pitchFamily="34" charset="0"/>
              </a:rPr>
              <a:t>are</a:t>
            </a:r>
            <a:r>
              <a:rPr lang="en-US" sz="1600" b="0" i="0" u="none" strike="noStrike" baseline="0" dirty="0">
                <a:solidFill>
                  <a:schemeClr val="tx1"/>
                </a:solidFill>
                <a:latin typeface="Arial" panose="020B0604020202020204" pitchFamily="34" charset="0"/>
              </a:rPr>
              <a:t> provided</a:t>
            </a:r>
            <a:r>
              <a:rPr lang="en-US" sz="1600" dirty="0">
                <a:solidFill>
                  <a:schemeClr val="tx1"/>
                </a:solidFill>
                <a:latin typeface="Arial" panose="020B0604020202020204" pitchFamily="34" charset="0"/>
              </a:rPr>
              <a:t> both before project submittal selections are made and finally after the Draft STIP is released.</a:t>
            </a:r>
            <a:r>
              <a:rPr lang="en-US" sz="1600" b="0" i="0" u="none" strike="noStrike" baseline="0" dirty="0">
                <a:solidFill>
                  <a:schemeClr val="tx1"/>
                </a:solidFill>
                <a:latin typeface="Arial" panose="020B0604020202020204" pitchFamily="34" charset="0"/>
              </a:rPr>
              <a:t> </a:t>
            </a:r>
          </a:p>
          <a:p>
            <a:pPr marL="842963" lvl="1" indent="-285750"/>
            <a:r>
              <a:rPr lang="en-US" sz="1600" b="0" i="0" u="none" strike="noStrike" baseline="0" dirty="0">
                <a:solidFill>
                  <a:schemeClr val="tx1"/>
                </a:solidFill>
                <a:latin typeface="Arial" panose="020B0604020202020204" pitchFamily="34" charset="0"/>
              </a:rPr>
              <a:t>The prioritization process is used for all modes and each transportation mode uses different quantitative criteria, measures, and weights to provide technical data driven scores for projects as recommended by the Prioritization Workgroup and approved by the NC Board of Transportation. </a:t>
            </a:r>
          </a:p>
          <a:p>
            <a:pPr marL="842963" lvl="1" indent="-285750"/>
            <a:r>
              <a:rPr lang="en-US" sz="1600" b="0" i="0" u="none" strike="noStrike" baseline="0" dirty="0">
                <a:solidFill>
                  <a:schemeClr val="tx1"/>
                </a:solidFill>
                <a:latin typeface="Arial" panose="020B0604020202020204" pitchFamily="34" charset="0"/>
              </a:rPr>
              <a:t>Also, per the intent of STI for transportation modes to compete for funding, a normalization process was recommended and is used to create minimum percentages of funding for highway and non-highway projects in the combined Regional Impact and Division Needs categories. </a:t>
            </a:r>
          </a:p>
          <a:p>
            <a:pPr marL="1485900" lvl="3" indent="-285750"/>
            <a:r>
              <a:rPr lang="en-US" b="0" i="0" u="none" strike="noStrike" baseline="0" dirty="0">
                <a:solidFill>
                  <a:schemeClr val="tx1"/>
                </a:solidFill>
                <a:latin typeface="Arial" panose="020B0604020202020204" pitchFamily="34" charset="0"/>
              </a:rPr>
              <a:t>The minimum percentage for highways was 90% and minimum percentage for</a:t>
            </a:r>
            <a:r>
              <a:rPr lang="en-US" dirty="0">
                <a:solidFill>
                  <a:schemeClr val="tx1"/>
                </a:solidFill>
                <a:latin typeface="Arial" panose="020B0604020202020204" pitchFamily="34" charset="0"/>
              </a:rPr>
              <a:t> </a:t>
            </a:r>
            <a:r>
              <a:rPr lang="en-US" b="0" i="0" u="none" strike="noStrike" baseline="0" dirty="0">
                <a:solidFill>
                  <a:schemeClr val="tx1"/>
                </a:solidFill>
                <a:latin typeface="Arial" panose="020B0604020202020204" pitchFamily="34" charset="0"/>
              </a:rPr>
              <a:t>non-highways was 4%. These percentages are the base numbers for the programming process </a:t>
            </a:r>
            <a:r>
              <a:rPr lang="en-US" dirty="0">
                <a:solidFill>
                  <a:schemeClr val="tx1"/>
                </a:solidFill>
                <a:latin typeface="Arial" panose="020B0604020202020204" pitchFamily="34" charset="0"/>
                <a:ea typeface="MS PGothic" pitchFamily="34" charset="-128"/>
              </a:rPr>
              <a:t>The final 6% is flexed either to Highway or Non-Highway based on scores, funding availability, and other normalization factors.</a:t>
            </a:r>
            <a:endParaRPr lang="en-US" dirty="0">
              <a:solidFill>
                <a:schemeClr val="tx1">
                  <a:lumMod val="65000"/>
                  <a:lumOff val="35000"/>
                </a:schemeClr>
              </a:solidFill>
              <a:ea typeface="MS PGothic" pitchFamily="34" charset="-128"/>
            </a:endParaRPr>
          </a:p>
        </p:txBody>
      </p:sp>
      <p:sp>
        <p:nvSpPr>
          <p:cNvPr id="2" name="Slide Number Placeholder 1">
            <a:extLst>
              <a:ext uri="{FF2B5EF4-FFF2-40B4-BE49-F238E27FC236}">
                <a16:creationId xmlns:a16="http://schemas.microsoft.com/office/drawing/2014/main" id="{C2593085-A176-BB65-E28E-72261EBCE747}"/>
              </a:ext>
            </a:extLst>
          </p:cNvPr>
          <p:cNvSpPr>
            <a:spLocks noGrp="1"/>
          </p:cNvSpPr>
          <p:nvPr>
            <p:ph type="sldNum" sz="quarter" idx="4"/>
          </p:nvPr>
        </p:nvSpPr>
        <p:spPr/>
        <p:txBody>
          <a:bodyPr/>
          <a:lstStyle/>
          <a:p>
            <a:fld id="{71AF279C-F903-5C4F-9E12-139067057548}" type="slidenum">
              <a:rPr lang="en-US" smtClean="0"/>
              <a:pPr/>
              <a:t>11</a:t>
            </a:fld>
            <a:endParaRPr lang="en-US" dirty="0"/>
          </a:p>
        </p:txBody>
      </p:sp>
    </p:spTree>
    <p:extLst>
      <p:ext uri="{BB962C8B-B14F-4D97-AF65-F5344CB8AC3E}">
        <p14:creationId xmlns:p14="http://schemas.microsoft.com/office/powerpoint/2010/main" val="19491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F82AA9C-D553-4E1D-9A2A-39E2C0471327}"/>
              </a:ext>
            </a:extLst>
          </p:cNvPr>
          <p:cNvSpPr txBox="1">
            <a:spLocks noChangeArrowheads="1"/>
          </p:cNvSpPr>
          <p:nvPr/>
        </p:nvSpPr>
        <p:spPr>
          <a:xfrm>
            <a:off x="1471037" y="304123"/>
            <a:ext cx="8686800" cy="914400"/>
          </a:xfrm>
          <a:prstGeom prst="rect">
            <a:avLst/>
          </a:prstGeom>
        </p:spPr>
        <p:txBody>
          <a:bodyPr anchor="ct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defTabSz="457200" fontAlgn="base">
              <a:spcAft>
                <a:spcPct val="0"/>
              </a:spcAft>
              <a:defRPr/>
            </a:pPr>
            <a:r>
              <a:rPr lang="en-US" sz="3600" i="0" dirty="0">
                <a:solidFill>
                  <a:prstClr val="black">
                    <a:lumMod val="65000"/>
                    <a:lumOff val="35000"/>
                  </a:prstClr>
                </a:solidFill>
                <a:latin typeface="Arial" panose="020B0604020202020204" pitchFamily="34" charset="0"/>
                <a:ea typeface="MS PGothic" pitchFamily="34" charset="-128"/>
                <a:cs typeface="Arial" panose="020B0604020202020204" pitchFamily="34" charset="0"/>
              </a:rPr>
              <a:t>How STI Works</a:t>
            </a:r>
          </a:p>
        </p:txBody>
      </p:sp>
      <p:pic>
        <p:nvPicPr>
          <p:cNvPr id="3" name="Picture 2" descr="A diagram of a project&#10;&#10;Description automatically generated">
            <a:extLst>
              <a:ext uri="{FF2B5EF4-FFF2-40B4-BE49-F238E27FC236}">
                <a16:creationId xmlns:a16="http://schemas.microsoft.com/office/drawing/2014/main" id="{AEDE9CDA-2027-C07C-3772-553A79DC030B}"/>
              </a:ext>
            </a:extLst>
          </p:cNvPr>
          <p:cNvPicPr>
            <a:picLocks noChangeAspect="1"/>
          </p:cNvPicPr>
          <p:nvPr/>
        </p:nvPicPr>
        <p:blipFill>
          <a:blip r:embed="rId3"/>
          <a:stretch>
            <a:fillRect/>
          </a:stretch>
        </p:blipFill>
        <p:spPr>
          <a:xfrm>
            <a:off x="478156" y="0"/>
            <a:ext cx="11185694" cy="6858000"/>
          </a:xfrm>
          <a:prstGeom prst="rect">
            <a:avLst/>
          </a:prstGeom>
        </p:spPr>
      </p:pic>
      <p:sp>
        <p:nvSpPr>
          <p:cNvPr id="2" name="Slide Number Placeholder 1">
            <a:extLst>
              <a:ext uri="{FF2B5EF4-FFF2-40B4-BE49-F238E27FC236}">
                <a16:creationId xmlns:a16="http://schemas.microsoft.com/office/drawing/2014/main" id="{45C938FD-624F-BD7F-789E-9433707FB263}"/>
              </a:ext>
            </a:extLst>
          </p:cNvPr>
          <p:cNvSpPr>
            <a:spLocks noGrp="1"/>
          </p:cNvSpPr>
          <p:nvPr>
            <p:ph type="sldNum" sz="quarter" idx="4"/>
          </p:nvPr>
        </p:nvSpPr>
        <p:spPr/>
        <p:txBody>
          <a:bodyPr/>
          <a:lstStyle/>
          <a:p>
            <a:fld id="{71AF279C-F903-5C4F-9E12-139067057548}" type="slidenum">
              <a:rPr lang="en-US" smtClean="0"/>
              <a:pPr/>
              <a:t>12</a:t>
            </a:fld>
            <a:endParaRPr lang="en-US" dirty="0"/>
          </a:p>
        </p:txBody>
      </p:sp>
    </p:spTree>
    <p:extLst>
      <p:ext uri="{BB962C8B-B14F-4D97-AF65-F5344CB8AC3E}">
        <p14:creationId xmlns:p14="http://schemas.microsoft.com/office/powerpoint/2010/main" val="385558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73EA5F0-B883-4F83-B5E5-F591011CEFD4}"/>
              </a:ext>
            </a:extLst>
          </p:cNvPr>
          <p:cNvSpPr txBox="1">
            <a:spLocks noChangeArrowheads="1"/>
          </p:cNvSpPr>
          <p:nvPr/>
        </p:nvSpPr>
        <p:spPr>
          <a:xfrm>
            <a:off x="2294562" y="139236"/>
            <a:ext cx="7886700" cy="663575"/>
          </a:xfrm>
          <a:prstGeom prst="rect">
            <a:avLst/>
          </a:prstGeom>
        </p:spPr>
        <p:txBody>
          <a:bodyPr anchor="ct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defTabSz="457200" fontAlgn="base">
              <a:spcAft>
                <a:spcPct val="0"/>
              </a:spcAft>
              <a:defRPr/>
            </a:pPr>
            <a:r>
              <a:rPr lang="en-US" sz="3600" i="0" dirty="0">
                <a:solidFill>
                  <a:prstClr val="black">
                    <a:lumMod val="65000"/>
                    <a:lumOff val="35000"/>
                  </a:prstClr>
                </a:solidFill>
                <a:latin typeface="Arial" panose="020B0604020202020204" pitchFamily="34" charset="0"/>
                <a:ea typeface="MS PGothic" pitchFamily="34" charset="-128"/>
                <a:cs typeface="Arial" panose="020B0604020202020204" pitchFamily="34" charset="0"/>
              </a:rPr>
              <a:t>STI Law Eligibility Definitions</a:t>
            </a:r>
          </a:p>
        </p:txBody>
      </p:sp>
      <p:graphicFrame>
        <p:nvGraphicFramePr>
          <p:cNvPr id="8" name="Table 7">
            <a:extLst>
              <a:ext uri="{FF2B5EF4-FFF2-40B4-BE49-F238E27FC236}">
                <a16:creationId xmlns:a16="http://schemas.microsoft.com/office/drawing/2014/main" id="{AC255241-BB40-487B-B6F8-F3D80EF3F0A4}"/>
              </a:ext>
            </a:extLst>
          </p:cNvPr>
          <p:cNvGraphicFramePr>
            <a:graphicFrameLocks noGrp="1"/>
          </p:cNvGraphicFramePr>
          <p:nvPr>
            <p:extLst>
              <p:ext uri="{D42A27DB-BD31-4B8C-83A1-F6EECF244321}">
                <p14:modId xmlns:p14="http://schemas.microsoft.com/office/powerpoint/2010/main" val="2187683265"/>
              </p:ext>
            </p:extLst>
          </p:nvPr>
        </p:nvGraphicFramePr>
        <p:xfrm>
          <a:off x="1539411" y="849437"/>
          <a:ext cx="3779406" cy="5437513"/>
        </p:xfrm>
        <a:graphic>
          <a:graphicData uri="http://schemas.openxmlformats.org/drawingml/2006/table">
            <a:tbl>
              <a:tblPr firstRow="1" firstCol="1" bandRow="1"/>
              <a:tblGrid>
                <a:gridCol w="1401966">
                  <a:extLst>
                    <a:ext uri="{9D8B030D-6E8A-4147-A177-3AD203B41FA5}">
                      <a16:colId xmlns:a16="http://schemas.microsoft.com/office/drawing/2014/main" val="20000"/>
                    </a:ext>
                  </a:extLst>
                </a:gridCol>
                <a:gridCol w="2377440">
                  <a:extLst>
                    <a:ext uri="{9D8B030D-6E8A-4147-A177-3AD203B41FA5}">
                      <a16:colId xmlns:a16="http://schemas.microsoft.com/office/drawing/2014/main" val="20001"/>
                    </a:ext>
                  </a:extLst>
                </a:gridCol>
              </a:tblGrid>
              <a:tr h="316886">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marL="0" marR="0" algn="ctr">
                        <a:spcBef>
                          <a:spcPts val="0"/>
                        </a:spcBef>
                        <a:spcAft>
                          <a:spcPts val="0"/>
                        </a:spcAft>
                      </a:pPr>
                      <a:r>
                        <a:rPr lang="en-US" sz="1600" dirty="0">
                          <a:effectLst/>
                          <a:latin typeface="+mj-lt"/>
                        </a:rPr>
                        <a:t> </a:t>
                      </a:r>
                      <a:r>
                        <a:rPr lang="en-US" sz="1600" dirty="0">
                          <a:solidFill>
                            <a:schemeClr val="bg1"/>
                          </a:solidFill>
                          <a:effectLst/>
                          <a:latin typeface="+mj-lt"/>
                        </a:rPr>
                        <a:t>Mode</a:t>
                      </a:r>
                      <a:endParaRPr lang="en-US" sz="1600" dirty="0">
                        <a:solidFill>
                          <a:schemeClr val="bg1"/>
                        </a:solidFill>
                        <a:effectLst/>
                        <a:latin typeface="+mj-lt"/>
                        <a:ea typeface="Calibri"/>
                        <a:cs typeface="Times New Roman"/>
                      </a:endParaRPr>
                    </a:p>
                  </a:txBody>
                  <a:tcPr marL="68575" marR="6857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lumMod val="50000"/>
                      </a:srgbClr>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marL="0" marR="0" algn="ctr">
                        <a:spcBef>
                          <a:spcPts val="0"/>
                        </a:spcBef>
                        <a:spcAft>
                          <a:spcPts val="0"/>
                        </a:spcAft>
                      </a:pPr>
                      <a:r>
                        <a:rPr lang="en-US" sz="1600" dirty="0">
                          <a:solidFill>
                            <a:schemeClr val="bg1"/>
                          </a:solidFill>
                          <a:effectLst/>
                          <a:latin typeface="+mj-lt"/>
                        </a:rPr>
                        <a:t>Statewide Mobility</a:t>
                      </a:r>
                      <a:endParaRPr lang="en-US" sz="1600" dirty="0">
                        <a:solidFill>
                          <a:schemeClr val="bg1"/>
                        </a:solidFill>
                        <a:effectLst/>
                        <a:latin typeface="+mj-lt"/>
                        <a:ea typeface="Calibri"/>
                        <a:cs typeface="Times New Roman"/>
                      </a:endParaRPr>
                    </a:p>
                  </a:txBody>
                  <a:tcPr marL="68575" marR="68575"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33CC"/>
                    </a:solidFill>
                  </a:tcPr>
                </a:tc>
                <a:extLst>
                  <a:ext uri="{0D108BD9-81ED-4DB2-BD59-A6C34878D82A}">
                    <a16:rowId xmlns:a16="http://schemas.microsoft.com/office/drawing/2014/main" val="10000"/>
                  </a:ext>
                </a:extLst>
              </a:tr>
              <a:tr h="1737352">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a:spcBef>
                          <a:spcPts val="0"/>
                        </a:spcBef>
                        <a:spcAft>
                          <a:spcPts val="0"/>
                        </a:spcAft>
                      </a:pPr>
                      <a:r>
                        <a:rPr lang="en-US" sz="1400" dirty="0">
                          <a:solidFill>
                            <a:srgbClr val="595959"/>
                          </a:solidFill>
                          <a:effectLst/>
                          <a:latin typeface="+mj-lt"/>
                        </a:rPr>
                        <a:t>Highway</a:t>
                      </a:r>
                      <a:endParaRPr lang="en-US" sz="1400" b="1" dirty="0">
                        <a:solidFill>
                          <a:srgbClr val="595959"/>
                        </a:solidFill>
                        <a:effectLst/>
                        <a:latin typeface="+mj-lt"/>
                        <a:ea typeface="Calibri"/>
                        <a:cs typeface="Times New Roman"/>
                      </a:endParaRPr>
                    </a:p>
                  </a:txBody>
                  <a:tcPr marL="45714" marR="45714"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F9E3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115888" marR="0" indent="-115888" algn="l">
                        <a:spcBef>
                          <a:spcPts val="0"/>
                        </a:spcBef>
                        <a:spcAft>
                          <a:spcPts val="0"/>
                        </a:spcAft>
                        <a:buFont typeface="Arial" pitchFamily="34" charset="0"/>
                        <a:buChar char="•"/>
                      </a:pPr>
                      <a:r>
                        <a:rPr lang="en-US" sz="1400" dirty="0">
                          <a:solidFill>
                            <a:schemeClr val="bg1"/>
                          </a:solidFill>
                          <a:effectLst/>
                          <a:latin typeface="+mj-lt"/>
                        </a:rPr>
                        <a:t>Interstates (existing &amp; future)</a:t>
                      </a:r>
                    </a:p>
                    <a:p>
                      <a:pPr marL="115888" marR="0" indent="-115888" algn="l">
                        <a:spcBef>
                          <a:spcPts val="0"/>
                        </a:spcBef>
                        <a:spcAft>
                          <a:spcPts val="0"/>
                        </a:spcAft>
                        <a:buFont typeface="Arial" pitchFamily="34" charset="0"/>
                        <a:buChar char="•"/>
                      </a:pPr>
                      <a:r>
                        <a:rPr lang="en-US" sz="1400" dirty="0">
                          <a:solidFill>
                            <a:schemeClr val="bg1"/>
                          </a:solidFill>
                          <a:effectLst/>
                          <a:latin typeface="+mj-lt"/>
                        </a:rPr>
                        <a:t>NHS routes (July 1, 2012)</a:t>
                      </a:r>
                      <a:endParaRPr lang="en-US" sz="1400" baseline="0" dirty="0">
                        <a:solidFill>
                          <a:schemeClr val="bg1"/>
                        </a:solidFill>
                        <a:effectLst/>
                        <a:latin typeface="+mj-lt"/>
                      </a:endParaRPr>
                    </a:p>
                    <a:p>
                      <a:pPr marL="115888" marR="0" indent="-115888" algn="l">
                        <a:spcBef>
                          <a:spcPts val="0"/>
                        </a:spcBef>
                        <a:spcAft>
                          <a:spcPts val="0"/>
                        </a:spcAft>
                        <a:buFont typeface="Arial" pitchFamily="34" charset="0"/>
                        <a:buChar char="•"/>
                      </a:pPr>
                      <a:r>
                        <a:rPr lang="en-US" sz="1400" baseline="0" dirty="0">
                          <a:solidFill>
                            <a:schemeClr val="bg1"/>
                          </a:solidFill>
                          <a:effectLst/>
                          <a:latin typeface="+mj-lt"/>
                        </a:rPr>
                        <a:t>STRAHNET</a:t>
                      </a:r>
                    </a:p>
                    <a:p>
                      <a:pPr marL="115888" marR="0" indent="-115888" algn="l">
                        <a:spcBef>
                          <a:spcPts val="0"/>
                        </a:spcBef>
                        <a:spcAft>
                          <a:spcPts val="0"/>
                        </a:spcAft>
                        <a:buFont typeface="Arial" pitchFamily="34" charset="0"/>
                        <a:buChar char="•"/>
                      </a:pPr>
                      <a:r>
                        <a:rPr lang="en-US" sz="1400" baseline="0" dirty="0">
                          <a:solidFill>
                            <a:schemeClr val="bg1"/>
                          </a:solidFill>
                          <a:effectLst/>
                          <a:latin typeface="+mj-lt"/>
                        </a:rPr>
                        <a:t>ADHS Routes</a:t>
                      </a:r>
                    </a:p>
                    <a:p>
                      <a:pPr marL="115888" marR="0" indent="-115888" algn="l">
                        <a:spcBef>
                          <a:spcPts val="0"/>
                        </a:spcBef>
                        <a:spcAft>
                          <a:spcPts val="0"/>
                        </a:spcAft>
                        <a:buFont typeface="Arial" pitchFamily="34" charset="0"/>
                        <a:buChar char="•"/>
                      </a:pPr>
                      <a:r>
                        <a:rPr lang="en-US" sz="1400" baseline="0" dirty="0">
                          <a:solidFill>
                            <a:schemeClr val="bg1"/>
                          </a:solidFill>
                          <a:effectLst/>
                          <a:latin typeface="+mj-lt"/>
                        </a:rPr>
                        <a:t>Uncompleted Intrastate projects</a:t>
                      </a:r>
                    </a:p>
                    <a:p>
                      <a:pPr marL="115888" marR="0" indent="-115888" algn="l">
                        <a:spcBef>
                          <a:spcPts val="0"/>
                        </a:spcBef>
                        <a:spcAft>
                          <a:spcPts val="0"/>
                        </a:spcAft>
                        <a:buFont typeface="Arial" pitchFamily="34" charset="0"/>
                        <a:buChar char="•"/>
                      </a:pPr>
                      <a:r>
                        <a:rPr lang="en-US" sz="1400" baseline="0" dirty="0">
                          <a:solidFill>
                            <a:schemeClr val="bg1"/>
                          </a:solidFill>
                          <a:effectLst/>
                          <a:latin typeface="+mj-lt"/>
                        </a:rPr>
                        <a:t>Designated Toll Facilities</a:t>
                      </a:r>
                    </a:p>
                  </a:txBody>
                  <a:tcPr marL="45714" marR="45714"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33CC"/>
                    </a:solidFill>
                  </a:tcPr>
                </a:tc>
                <a:extLst>
                  <a:ext uri="{0D108BD9-81ED-4DB2-BD59-A6C34878D82A}">
                    <a16:rowId xmlns:a16="http://schemas.microsoft.com/office/drawing/2014/main" val="10001"/>
                  </a:ext>
                </a:extLst>
              </a:tr>
              <a:tr h="82296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a:spcBef>
                          <a:spcPts val="0"/>
                        </a:spcBef>
                        <a:spcAft>
                          <a:spcPts val="0"/>
                        </a:spcAft>
                      </a:pPr>
                      <a:r>
                        <a:rPr lang="en-US" sz="1400" dirty="0">
                          <a:solidFill>
                            <a:srgbClr val="595959"/>
                          </a:solidFill>
                          <a:effectLst/>
                          <a:latin typeface="+mj-lt"/>
                        </a:rPr>
                        <a:t>Aviation</a:t>
                      </a:r>
                      <a:endParaRPr lang="en-US" sz="1400" b="1" dirty="0">
                        <a:solidFill>
                          <a:srgbClr val="595959"/>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algn="l">
                        <a:spcBef>
                          <a:spcPts val="0"/>
                        </a:spcBef>
                        <a:spcAft>
                          <a:spcPts val="0"/>
                        </a:spcAft>
                      </a:pPr>
                      <a:r>
                        <a:rPr lang="en-US" sz="1400" dirty="0">
                          <a:solidFill>
                            <a:schemeClr val="bg1"/>
                          </a:solidFill>
                          <a:effectLst/>
                          <a:latin typeface="+mj-lt"/>
                        </a:rPr>
                        <a:t>Large</a:t>
                      </a:r>
                      <a:r>
                        <a:rPr lang="en-US" sz="1400" baseline="0" dirty="0">
                          <a:solidFill>
                            <a:schemeClr val="bg1"/>
                          </a:solidFill>
                          <a:effectLst/>
                          <a:latin typeface="+mj-lt"/>
                        </a:rPr>
                        <a:t> </a:t>
                      </a:r>
                      <a:r>
                        <a:rPr lang="en-US" sz="1400" dirty="0">
                          <a:solidFill>
                            <a:schemeClr val="bg1"/>
                          </a:solidFill>
                          <a:effectLst/>
                          <a:latin typeface="+mj-lt"/>
                        </a:rPr>
                        <a:t>Commercial Service Airports</a:t>
                      </a:r>
                      <a:r>
                        <a:rPr lang="en-US" sz="1400" baseline="0" dirty="0">
                          <a:solidFill>
                            <a:schemeClr val="bg1"/>
                          </a:solidFill>
                          <a:effectLst/>
                          <a:latin typeface="+mj-lt"/>
                        </a:rPr>
                        <a:t> ($500K cap)</a:t>
                      </a: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33CC"/>
                    </a:solidFill>
                  </a:tcPr>
                </a:tc>
                <a:extLst>
                  <a:ext uri="{0D108BD9-81ED-4DB2-BD59-A6C34878D82A}">
                    <a16:rowId xmlns:a16="http://schemas.microsoft.com/office/drawing/2014/main" val="10002"/>
                  </a:ext>
                </a:extLst>
              </a:tr>
              <a:tr h="64008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a:spcBef>
                          <a:spcPts val="0"/>
                        </a:spcBef>
                        <a:spcAft>
                          <a:spcPts val="0"/>
                        </a:spcAft>
                      </a:pPr>
                      <a:r>
                        <a:rPr lang="en-US" sz="1400" dirty="0">
                          <a:solidFill>
                            <a:srgbClr val="595959"/>
                          </a:solidFill>
                          <a:effectLst/>
                          <a:latin typeface="+mj-lt"/>
                        </a:rPr>
                        <a:t>Bicycle</a:t>
                      </a:r>
                      <a:r>
                        <a:rPr lang="en-US" sz="1400" baseline="0" dirty="0">
                          <a:solidFill>
                            <a:srgbClr val="595959"/>
                          </a:solidFill>
                          <a:effectLst/>
                          <a:latin typeface="+mj-lt"/>
                        </a:rPr>
                        <a:t>-Pedestrian</a:t>
                      </a:r>
                      <a:endParaRPr lang="en-US" sz="1400" b="1" dirty="0">
                        <a:solidFill>
                          <a:srgbClr val="595959"/>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F9E3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indent="0" algn="l">
                        <a:spcBef>
                          <a:spcPts val="0"/>
                        </a:spcBef>
                        <a:spcAft>
                          <a:spcPts val="0"/>
                        </a:spcAft>
                        <a:buFontTx/>
                        <a:buNone/>
                      </a:pPr>
                      <a:r>
                        <a:rPr lang="en-US" sz="1400" baseline="0" dirty="0">
                          <a:solidFill>
                            <a:schemeClr val="bg1"/>
                          </a:solidFill>
                          <a:effectLst/>
                          <a:latin typeface="+mj-lt"/>
                        </a:rPr>
                        <a:t>N/A</a:t>
                      </a:r>
                      <a:endParaRPr lang="en-US" sz="1400" baseline="0" dirty="0">
                        <a:solidFill>
                          <a:schemeClr val="bg1"/>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33CC"/>
                    </a:solidFill>
                  </a:tcPr>
                </a:tc>
                <a:extLst>
                  <a:ext uri="{0D108BD9-81ED-4DB2-BD59-A6C34878D82A}">
                    <a16:rowId xmlns:a16="http://schemas.microsoft.com/office/drawing/2014/main" val="10003"/>
                  </a:ext>
                </a:extLst>
              </a:tr>
              <a:tr h="640077">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latinLnBrk="0" hangingPunct="1">
                        <a:spcBef>
                          <a:spcPts val="0"/>
                        </a:spcBef>
                        <a:spcAft>
                          <a:spcPts val="0"/>
                        </a:spcAft>
                        <a:buFontTx/>
                        <a:buNone/>
                      </a:pPr>
                      <a:r>
                        <a:rPr lang="en-US" sz="1400" kern="1200" dirty="0">
                          <a:solidFill>
                            <a:srgbClr val="595959"/>
                          </a:solidFill>
                          <a:effectLst/>
                          <a:latin typeface="+mj-lt"/>
                        </a:rPr>
                        <a:t>Public Transportation</a:t>
                      </a:r>
                      <a:endParaRPr lang="en-US" sz="1400" kern="1200" dirty="0">
                        <a:solidFill>
                          <a:srgbClr val="595959"/>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indent="0" algn="l" defTabSz="457200" rtl="0" eaLnBrk="1" latinLnBrk="0" hangingPunct="1">
                        <a:spcBef>
                          <a:spcPts val="0"/>
                        </a:spcBef>
                        <a:spcAft>
                          <a:spcPts val="0"/>
                        </a:spcAft>
                        <a:buFontTx/>
                        <a:buNone/>
                      </a:pPr>
                      <a:r>
                        <a:rPr lang="en-US" sz="1400" kern="1200" dirty="0">
                          <a:solidFill>
                            <a:schemeClr val="bg1"/>
                          </a:solidFill>
                          <a:effectLst/>
                          <a:latin typeface="+mj-lt"/>
                        </a:rPr>
                        <a:t>N/A</a:t>
                      </a:r>
                      <a:endParaRPr lang="en-US" sz="1400" kern="1200" dirty="0">
                        <a:solidFill>
                          <a:schemeClr val="bg1"/>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33CC"/>
                    </a:solidFill>
                  </a:tcPr>
                </a:tc>
                <a:extLst>
                  <a:ext uri="{0D108BD9-81ED-4DB2-BD59-A6C34878D82A}">
                    <a16:rowId xmlns:a16="http://schemas.microsoft.com/office/drawing/2014/main" val="10004"/>
                  </a:ext>
                </a:extLst>
              </a:tr>
              <a:tr h="457198">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latinLnBrk="0" hangingPunct="1">
                        <a:spcBef>
                          <a:spcPts val="0"/>
                        </a:spcBef>
                        <a:spcAft>
                          <a:spcPts val="0"/>
                        </a:spcAft>
                        <a:buFontTx/>
                        <a:buNone/>
                      </a:pPr>
                      <a:r>
                        <a:rPr lang="en-US" sz="1400" kern="1200" dirty="0">
                          <a:solidFill>
                            <a:srgbClr val="595959"/>
                          </a:solidFill>
                          <a:effectLst/>
                          <a:latin typeface="+mj-lt"/>
                        </a:rPr>
                        <a:t>Ferry</a:t>
                      </a:r>
                      <a:endParaRPr lang="en-US" sz="1400" kern="1200" dirty="0">
                        <a:solidFill>
                          <a:srgbClr val="595959"/>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F9E3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indent="0" algn="l" defTabSz="457200" rtl="0" eaLnBrk="1" latinLnBrk="0" hangingPunct="1">
                        <a:spcBef>
                          <a:spcPts val="0"/>
                        </a:spcBef>
                        <a:spcAft>
                          <a:spcPts val="0"/>
                        </a:spcAft>
                        <a:buFontTx/>
                        <a:buNone/>
                      </a:pPr>
                      <a:r>
                        <a:rPr lang="en-US" sz="1400" kern="1200" dirty="0">
                          <a:solidFill>
                            <a:schemeClr val="bg1"/>
                          </a:solidFill>
                          <a:effectLst/>
                          <a:latin typeface="+mj-lt"/>
                        </a:rPr>
                        <a:t>N/A</a:t>
                      </a:r>
                      <a:endParaRPr lang="en-US" sz="1400" kern="1200" dirty="0">
                        <a:solidFill>
                          <a:schemeClr val="bg1"/>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33CC"/>
                    </a:solidFill>
                  </a:tcPr>
                </a:tc>
                <a:extLst>
                  <a:ext uri="{0D108BD9-81ED-4DB2-BD59-A6C34878D82A}">
                    <a16:rowId xmlns:a16="http://schemas.microsoft.com/office/drawing/2014/main" val="10005"/>
                  </a:ext>
                </a:extLst>
              </a:tr>
              <a:tr h="82296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latinLnBrk="0" hangingPunct="1">
                        <a:spcBef>
                          <a:spcPts val="0"/>
                        </a:spcBef>
                        <a:spcAft>
                          <a:spcPts val="0"/>
                        </a:spcAft>
                        <a:buFontTx/>
                        <a:buNone/>
                      </a:pPr>
                      <a:r>
                        <a:rPr lang="en-US" sz="1400" kern="1200" dirty="0">
                          <a:solidFill>
                            <a:srgbClr val="595959"/>
                          </a:solidFill>
                          <a:effectLst/>
                          <a:latin typeface="+mj-lt"/>
                        </a:rPr>
                        <a:t>Rail</a:t>
                      </a:r>
                      <a:endParaRPr lang="en-US" sz="1400" kern="1200" dirty="0">
                        <a:solidFill>
                          <a:srgbClr val="595959"/>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j-lt"/>
                        </a:rPr>
                        <a:t>Freight Service</a:t>
                      </a:r>
                      <a:r>
                        <a:rPr lang="en-US" sz="1400" kern="1200" baseline="0" dirty="0">
                          <a:solidFill>
                            <a:schemeClr val="bg1"/>
                          </a:solidFill>
                          <a:effectLst/>
                          <a:latin typeface="+mj-lt"/>
                        </a:rPr>
                        <a:t> on </a:t>
                      </a:r>
                      <a:r>
                        <a:rPr lang="en-US" sz="1400" kern="1200" dirty="0">
                          <a:solidFill>
                            <a:schemeClr val="bg1"/>
                          </a:solidFill>
                          <a:effectLst/>
                          <a:latin typeface="+mj-lt"/>
                        </a:rPr>
                        <a:t>Class I Railroad</a:t>
                      </a:r>
                      <a:r>
                        <a:rPr lang="en-US" sz="1400" kern="1200" baseline="0" dirty="0">
                          <a:solidFill>
                            <a:schemeClr val="bg1"/>
                          </a:solidFill>
                          <a:effectLst/>
                          <a:latin typeface="+mj-lt"/>
                        </a:rPr>
                        <a:t> Corridors</a:t>
                      </a:r>
                      <a:endParaRPr lang="en-US" sz="1400" kern="1200" dirty="0">
                        <a:solidFill>
                          <a:schemeClr val="bg1"/>
                        </a:solidFill>
                        <a:effectLst/>
                        <a:latin typeface="+mj-lt"/>
                        <a:ea typeface="Calibri"/>
                        <a:cs typeface="Times New Roman"/>
                      </a:endParaRPr>
                    </a:p>
                  </a:txBody>
                  <a:tcPr marL="45716" marR="45716"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33CC"/>
                    </a:solidFill>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AA641389-3950-400A-8EFF-04FBCD0B10B3}"/>
              </a:ext>
            </a:extLst>
          </p:cNvPr>
          <p:cNvGraphicFramePr>
            <a:graphicFrameLocks noGrp="1"/>
          </p:cNvGraphicFramePr>
          <p:nvPr>
            <p:extLst>
              <p:ext uri="{D42A27DB-BD31-4B8C-83A1-F6EECF244321}">
                <p14:modId xmlns:p14="http://schemas.microsoft.com/office/powerpoint/2010/main" val="1277543376"/>
              </p:ext>
            </p:extLst>
          </p:nvPr>
        </p:nvGraphicFramePr>
        <p:xfrm>
          <a:off x="5323838" y="849437"/>
          <a:ext cx="2560320" cy="5589717"/>
        </p:xfrm>
        <a:graphic>
          <a:graphicData uri="http://schemas.openxmlformats.org/drawingml/2006/table">
            <a:tbl>
              <a:tblPr firstRow="1" firstCol="1" bandRow="1"/>
              <a:tblGrid>
                <a:gridCol w="2560320">
                  <a:extLst>
                    <a:ext uri="{9D8B030D-6E8A-4147-A177-3AD203B41FA5}">
                      <a16:colId xmlns:a16="http://schemas.microsoft.com/office/drawing/2014/main" val="20000"/>
                    </a:ext>
                  </a:extLst>
                </a:gridCol>
              </a:tblGrid>
              <a:tr h="316886">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marL="0" marR="0" algn="ctr">
                        <a:spcBef>
                          <a:spcPts val="0"/>
                        </a:spcBef>
                        <a:spcAft>
                          <a:spcPts val="0"/>
                        </a:spcAft>
                      </a:pPr>
                      <a:r>
                        <a:rPr lang="en-US" sz="1600" dirty="0">
                          <a:solidFill>
                            <a:schemeClr val="bg1"/>
                          </a:solidFill>
                          <a:effectLst/>
                          <a:latin typeface="+mj-lt"/>
                        </a:rPr>
                        <a:t>Regional Impact</a:t>
                      </a:r>
                      <a:endParaRPr lang="en-US" sz="1600" dirty="0">
                        <a:solidFill>
                          <a:schemeClr val="bg1"/>
                        </a:solidFill>
                        <a:effectLst/>
                        <a:latin typeface="+mj-lt"/>
                        <a:ea typeface="Calibri"/>
                        <a:cs typeface="Times New Roman"/>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1737352">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effectLst/>
                          <a:latin typeface="+mj-lt"/>
                          <a:ea typeface="+mn-ea"/>
                          <a:cs typeface="+mn-cs"/>
                        </a:rPr>
                        <a:t>Other US and NC Routes</a:t>
                      </a:r>
                    </a:p>
                  </a:txBody>
                  <a:tcPr marL="45718" marR="45718"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1"/>
                  </a:ext>
                </a:extLst>
              </a:tr>
              <a:tr h="82296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effectLst/>
                          <a:latin typeface="+mj-lt"/>
                          <a:ea typeface="+mn-ea"/>
                          <a:cs typeface="+mn-cs"/>
                        </a:rPr>
                        <a:t>Other Commercial Service Airports not in Statewide ($300K cap)</a:t>
                      </a: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2"/>
                  </a:ext>
                </a:extLst>
              </a:tr>
              <a:tr h="639882">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effectLst/>
                          <a:latin typeface="+mj-lt"/>
                          <a:ea typeface="+mn-ea"/>
                          <a:cs typeface="+mn-cs"/>
                        </a:rPr>
                        <a:t>N/A</a:t>
                      </a: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3"/>
                  </a:ext>
                </a:extLst>
              </a:tr>
              <a:tr h="640077">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effectLst/>
                          <a:latin typeface="+mj-lt"/>
                          <a:ea typeface="+mn-ea"/>
                          <a:cs typeface="+mn-cs"/>
                        </a:rPr>
                        <a:t>Service spanning two or more counties (10% cap)</a:t>
                      </a: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4"/>
                  </a:ext>
                </a:extLst>
              </a:tr>
              <a:tr h="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effectLst/>
                          <a:latin typeface="+mj-lt"/>
                          <a:ea typeface="+mn-ea"/>
                          <a:cs typeface="+mn-cs"/>
                        </a:rPr>
                        <a:t>Vessel</a:t>
                      </a:r>
                      <a:r>
                        <a:rPr lang="en-US" sz="1400" b="0" kern="1200" baseline="0" dirty="0">
                          <a:solidFill>
                            <a:schemeClr val="bg1"/>
                          </a:solidFill>
                          <a:effectLst/>
                          <a:latin typeface="+mj-lt"/>
                          <a:ea typeface="+mn-ea"/>
                          <a:cs typeface="+mn-cs"/>
                        </a:rPr>
                        <a:t> or infrastructure expansion</a:t>
                      </a:r>
                      <a:endParaRPr lang="en-US" sz="1400" b="0" kern="1200" dirty="0">
                        <a:solidFill>
                          <a:schemeClr val="bg1"/>
                        </a:solidFill>
                        <a:effectLst/>
                        <a:latin typeface="+mj-lt"/>
                        <a:ea typeface="+mn-ea"/>
                        <a:cs typeface="+mn-cs"/>
                      </a:endParaRP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5"/>
                  </a:ext>
                </a:extLst>
              </a:tr>
              <a:tr h="82296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effectLst/>
                          <a:latin typeface="+mj-lt"/>
                          <a:ea typeface="+mn-ea"/>
                          <a:cs typeface="+mn-cs"/>
                        </a:rPr>
                        <a:t>Rail service spanning two or more counties not in Statewide </a:t>
                      </a: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6"/>
                  </a:ext>
                </a:extLst>
              </a:tr>
            </a:tbl>
          </a:graphicData>
        </a:graphic>
      </p:graphicFrame>
      <p:graphicFrame>
        <p:nvGraphicFramePr>
          <p:cNvPr id="10" name="Table 9">
            <a:extLst>
              <a:ext uri="{FF2B5EF4-FFF2-40B4-BE49-F238E27FC236}">
                <a16:creationId xmlns:a16="http://schemas.microsoft.com/office/drawing/2014/main" id="{BFAE2D89-E277-4BD9-B567-08944202047A}"/>
              </a:ext>
            </a:extLst>
          </p:cNvPr>
          <p:cNvGraphicFramePr>
            <a:graphicFrameLocks noGrp="1"/>
          </p:cNvGraphicFramePr>
          <p:nvPr>
            <p:extLst>
              <p:ext uri="{D42A27DB-BD31-4B8C-83A1-F6EECF244321}">
                <p14:modId xmlns:p14="http://schemas.microsoft.com/office/powerpoint/2010/main" val="3504087623"/>
              </p:ext>
            </p:extLst>
          </p:nvPr>
        </p:nvGraphicFramePr>
        <p:xfrm>
          <a:off x="7889966" y="849437"/>
          <a:ext cx="2468880" cy="5437527"/>
        </p:xfrm>
        <a:graphic>
          <a:graphicData uri="http://schemas.openxmlformats.org/drawingml/2006/table">
            <a:tbl>
              <a:tblPr firstRow="1" firstCol="1" bandRow="1"/>
              <a:tblGrid>
                <a:gridCol w="2468880">
                  <a:extLst>
                    <a:ext uri="{9D8B030D-6E8A-4147-A177-3AD203B41FA5}">
                      <a16:colId xmlns:a16="http://schemas.microsoft.com/office/drawing/2014/main" val="20000"/>
                    </a:ext>
                  </a:extLst>
                </a:gridCol>
              </a:tblGrid>
              <a:tr h="316887">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marL="0" marR="0" algn="ctr">
                        <a:spcBef>
                          <a:spcPts val="0"/>
                        </a:spcBef>
                        <a:spcAft>
                          <a:spcPts val="0"/>
                        </a:spcAft>
                      </a:pPr>
                      <a:r>
                        <a:rPr lang="en-US" sz="1600" dirty="0">
                          <a:solidFill>
                            <a:schemeClr val="bg1"/>
                          </a:solidFill>
                          <a:effectLst/>
                          <a:latin typeface="+mj-lt"/>
                        </a:rPr>
                        <a:t>Division Needs</a:t>
                      </a:r>
                      <a:endParaRPr lang="en-US" sz="1600" dirty="0">
                        <a:solidFill>
                          <a:schemeClr val="bg1"/>
                        </a:solidFill>
                        <a:effectLst/>
                        <a:latin typeface="+mj-lt"/>
                        <a:ea typeface="Calibri"/>
                        <a:cs typeface="Times New Roman"/>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0"/>
                  </a:ext>
                </a:extLst>
              </a:tr>
              <a:tr h="173736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115888" marR="0" indent="-115888" algn="l">
                        <a:spcBef>
                          <a:spcPts val="0"/>
                        </a:spcBef>
                        <a:spcAft>
                          <a:spcPts val="0"/>
                        </a:spcAft>
                        <a:buFont typeface="Arial" pitchFamily="34" charset="0"/>
                        <a:buChar char="•"/>
                      </a:pPr>
                      <a:r>
                        <a:rPr lang="en-US" sz="1400" b="0" dirty="0">
                          <a:solidFill>
                            <a:schemeClr val="bg1"/>
                          </a:solidFill>
                          <a:effectLst/>
                          <a:latin typeface="+mj-lt"/>
                        </a:rPr>
                        <a:t>All</a:t>
                      </a:r>
                      <a:r>
                        <a:rPr lang="en-US" sz="1400" b="0" baseline="0" dirty="0">
                          <a:solidFill>
                            <a:schemeClr val="bg1"/>
                          </a:solidFill>
                          <a:effectLst/>
                          <a:latin typeface="+mj-lt"/>
                        </a:rPr>
                        <a:t> County (SR) Routes</a:t>
                      </a:r>
                    </a:p>
                    <a:p>
                      <a:pPr marL="115888" marR="0" lvl="0" indent="-11588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0" kern="1200" baseline="0" dirty="0">
                          <a:solidFill>
                            <a:schemeClr val="bg1"/>
                          </a:solidFill>
                          <a:effectLst/>
                          <a:latin typeface="+mj-lt"/>
                          <a:ea typeface="+mn-ea"/>
                          <a:cs typeface="+mn-cs"/>
                        </a:rPr>
                        <a:t>Federal-Aid Eligible Local Roads</a:t>
                      </a:r>
                    </a:p>
                  </a:txBody>
                  <a:tcPr marL="45718" marR="45718"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1"/>
                  </a:ext>
                </a:extLst>
              </a:tr>
              <a:tr h="82296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algn="l">
                        <a:spcBef>
                          <a:spcPts val="0"/>
                        </a:spcBef>
                        <a:spcAft>
                          <a:spcPts val="0"/>
                        </a:spcAft>
                      </a:pPr>
                      <a:r>
                        <a:rPr lang="en-US" sz="1400" b="0" dirty="0">
                          <a:solidFill>
                            <a:schemeClr val="bg1"/>
                          </a:solidFill>
                          <a:effectLst/>
                          <a:latin typeface="+mj-lt"/>
                        </a:rPr>
                        <a:t>All Airports without Commercial Service (General Aviation)</a:t>
                      </a:r>
                      <a:r>
                        <a:rPr lang="en-US" sz="1400" b="0" baseline="0" dirty="0">
                          <a:solidFill>
                            <a:schemeClr val="bg1"/>
                          </a:solidFill>
                          <a:effectLst/>
                          <a:latin typeface="+mj-lt"/>
                        </a:rPr>
                        <a:t> </a:t>
                      </a:r>
                      <a:r>
                        <a:rPr lang="en-US" sz="1400" b="0" dirty="0">
                          <a:solidFill>
                            <a:schemeClr val="bg1"/>
                          </a:solidFill>
                          <a:effectLst/>
                          <a:latin typeface="+mj-lt"/>
                        </a:rPr>
                        <a:t>($18.5M cap)</a:t>
                      </a:r>
                      <a:endParaRPr lang="en-US" sz="1400" b="0" dirty="0">
                        <a:solidFill>
                          <a:schemeClr val="bg1"/>
                        </a:solidFill>
                        <a:effectLst/>
                        <a:latin typeface="+mj-lt"/>
                        <a:ea typeface="Calibri"/>
                        <a:cs typeface="Times New Roman"/>
                      </a:endParaRP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2"/>
                  </a:ext>
                </a:extLst>
              </a:tr>
              <a:tr h="64008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a:spcBef>
                          <a:spcPts val="0"/>
                        </a:spcBef>
                        <a:spcAft>
                          <a:spcPts val="0"/>
                        </a:spcAft>
                        <a:buFontTx/>
                        <a:buNone/>
                      </a:pPr>
                      <a:r>
                        <a:rPr lang="en-US" sz="1400" b="0" dirty="0">
                          <a:solidFill>
                            <a:schemeClr val="bg1"/>
                          </a:solidFill>
                          <a:effectLst/>
                          <a:latin typeface="+mj-lt"/>
                        </a:rPr>
                        <a:t>All projects ($0</a:t>
                      </a:r>
                      <a:r>
                        <a:rPr lang="en-US" sz="1400" b="0" baseline="0" dirty="0">
                          <a:solidFill>
                            <a:schemeClr val="bg1"/>
                          </a:solidFill>
                          <a:effectLst/>
                          <a:latin typeface="+mj-lt"/>
                        </a:rPr>
                        <a:t> state funds)</a:t>
                      </a:r>
                      <a:endParaRPr lang="en-US" sz="1400" b="0" dirty="0">
                        <a:solidFill>
                          <a:schemeClr val="bg1"/>
                        </a:solidFill>
                        <a:effectLst/>
                        <a:latin typeface="+mj-lt"/>
                        <a:ea typeface="Calibri"/>
                        <a:cs typeface="Times New Roman"/>
                      </a:endParaRP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3"/>
                  </a:ext>
                </a:extLst>
              </a:tr>
              <a:tr h="64008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latinLnBrk="0" hangingPunct="1">
                        <a:spcBef>
                          <a:spcPts val="0"/>
                        </a:spcBef>
                        <a:spcAft>
                          <a:spcPts val="0"/>
                        </a:spcAft>
                        <a:buFontTx/>
                        <a:buNone/>
                      </a:pPr>
                      <a:r>
                        <a:rPr lang="en-US" sz="1400" b="0" kern="1200" dirty="0">
                          <a:solidFill>
                            <a:schemeClr val="bg1"/>
                          </a:solidFill>
                          <a:effectLst/>
                          <a:latin typeface="+mj-lt"/>
                        </a:rPr>
                        <a:t>All other service, including terminals and stations</a:t>
                      </a:r>
                      <a:endParaRPr lang="en-US" sz="1400" b="0" kern="1200" dirty="0">
                        <a:solidFill>
                          <a:schemeClr val="bg1"/>
                        </a:solidFill>
                        <a:effectLst/>
                        <a:latin typeface="+mj-lt"/>
                        <a:ea typeface="Calibri"/>
                        <a:cs typeface="Times New Roman"/>
                      </a:endParaRP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4"/>
                  </a:ext>
                </a:extLst>
              </a:tr>
              <a:tr h="45720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effectLst/>
                          <a:latin typeface="+mj-lt"/>
                        </a:rPr>
                        <a:t>Replacement vessels</a:t>
                      </a:r>
                      <a:endParaRPr lang="en-US" sz="1400" b="0" kern="1200" dirty="0">
                        <a:solidFill>
                          <a:schemeClr val="bg1"/>
                        </a:solidFill>
                        <a:effectLst/>
                        <a:latin typeface="+mj-lt"/>
                        <a:ea typeface="Calibri"/>
                        <a:cs typeface="Times New Roman"/>
                      </a:endParaRP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5"/>
                  </a:ext>
                </a:extLst>
              </a:tr>
              <a:tr h="640080">
                <a:tc>
                  <a:txBody>
                    <a:bodyPr/>
                    <a:lstStyle>
                      <a:lvl1pPr marL="0" algn="l" defTabSz="457200" rtl="0" eaLnBrk="1" latinLnBrk="0" hangingPunct="1">
                        <a:defRPr sz="1800" b="1" kern="1200">
                          <a:solidFill>
                            <a:schemeClr val="dk1"/>
                          </a:solidFill>
                          <a:latin typeface="Times New Roman"/>
                        </a:defRPr>
                      </a:lvl1pPr>
                      <a:lvl2pPr marL="457200" algn="l" defTabSz="457200" rtl="0" eaLnBrk="1" latinLnBrk="0" hangingPunct="1">
                        <a:defRPr sz="1800" b="1" kern="1200">
                          <a:solidFill>
                            <a:schemeClr val="dk1"/>
                          </a:solidFill>
                          <a:latin typeface="Times New Roman"/>
                        </a:defRPr>
                      </a:lvl2pPr>
                      <a:lvl3pPr marL="914400" algn="l" defTabSz="457200" rtl="0" eaLnBrk="1" latinLnBrk="0" hangingPunct="1">
                        <a:defRPr sz="1800" b="1" kern="1200">
                          <a:solidFill>
                            <a:schemeClr val="dk1"/>
                          </a:solidFill>
                          <a:latin typeface="Times New Roman"/>
                        </a:defRPr>
                      </a:lvl3pPr>
                      <a:lvl4pPr marL="1371600" algn="l" defTabSz="457200" rtl="0" eaLnBrk="1" latinLnBrk="0" hangingPunct="1">
                        <a:defRPr sz="1800" b="1" kern="1200">
                          <a:solidFill>
                            <a:schemeClr val="dk1"/>
                          </a:solidFill>
                          <a:latin typeface="Times New Roman"/>
                        </a:defRPr>
                      </a:lvl4pPr>
                      <a:lvl5pPr marL="1828800" algn="l" defTabSz="457200" rtl="0" eaLnBrk="1" latinLnBrk="0" hangingPunct="1">
                        <a:defRPr sz="1800" b="1" kern="1200">
                          <a:solidFill>
                            <a:schemeClr val="dk1"/>
                          </a:solidFill>
                          <a:latin typeface="Times New Roman"/>
                        </a:defRPr>
                      </a:lvl5pPr>
                      <a:lvl6pPr marL="2286000" algn="l" defTabSz="457200" rtl="0" eaLnBrk="1" latinLnBrk="0" hangingPunct="1">
                        <a:defRPr sz="1800" b="1" kern="1200">
                          <a:solidFill>
                            <a:schemeClr val="dk1"/>
                          </a:solidFill>
                          <a:latin typeface="Times New Roman"/>
                        </a:defRPr>
                      </a:lvl6pPr>
                      <a:lvl7pPr marL="2743200" algn="l" defTabSz="457200" rtl="0" eaLnBrk="1" latinLnBrk="0" hangingPunct="1">
                        <a:defRPr sz="1800" b="1" kern="1200">
                          <a:solidFill>
                            <a:schemeClr val="dk1"/>
                          </a:solidFill>
                          <a:latin typeface="Times New Roman"/>
                        </a:defRPr>
                      </a:lvl7pPr>
                      <a:lvl8pPr marL="3200400" algn="l" defTabSz="457200" rtl="0" eaLnBrk="1" latinLnBrk="0" hangingPunct="1">
                        <a:defRPr sz="1800" b="1" kern="1200">
                          <a:solidFill>
                            <a:schemeClr val="dk1"/>
                          </a:solidFill>
                          <a:latin typeface="Times New Roman"/>
                        </a:defRPr>
                      </a:lvl8pPr>
                      <a:lvl9pPr marL="3657600" algn="l" defTabSz="457200" rtl="0" eaLnBrk="1" latinLnBrk="0" hangingPunct="1">
                        <a:defRPr sz="1800" b="1" kern="1200">
                          <a:solidFill>
                            <a:schemeClr val="dk1"/>
                          </a:solidFill>
                          <a:latin typeface="Times New Roman"/>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effectLst/>
                          <a:latin typeface="+mj-lt"/>
                        </a:rPr>
                        <a:t>All other service,</a:t>
                      </a:r>
                      <a:r>
                        <a:rPr lang="en-US" sz="1400" b="0" kern="1200" baseline="0" dirty="0">
                          <a:solidFill>
                            <a:schemeClr val="bg1"/>
                          </a:solidFill>
                          <a:effectLst/>
                          <a:latin typeface="+mj-lt"/>
                        </a:rPr>
                        <a:t> including terminals and stations (no short lines)</a:t>
                      </a:r>
                      <a:endParaRPr lang="en-US" sz="1400" b="0" kern="1200" dirty="0">
                        <a:solidFill>
                          <a:schemeClr val="bg1"/>
                        </a:solidFill>
                        <a:effectLst/>
                        <a:latin typeface="+mj-lt"/>
                        <a:ea typeface="Calibri"/>
                        <a:cs typeface="Times New Roman"/>
                      </a:endParaRPr>
                    </a:p>
                  </a:txBody>
                  <a:tcPr marL="45720" marR="45720" marT="91440" marB="9144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B49ECC7F-DB0E-6EAB-9F53-6AF1EB8A9F8E}"/>
              </a:ext>
            </a:extLst>
          </p:cNvPr>
          <p:cNvSpPr>
            <a:spLocks noGrp="1"/>
          </p:cNvSpPr>
          <p:nvPr>
            <p:ph type="sldNum" sz="quarter" idx="4"/>
          </p:nvPr>
        </p:nvSpPr>
        <p:spPr/>
        <p:txBody>
          <a:bodyPr/>
          <a:lstStyle/>
          <a:p>
            <a:fld id="{71AF279C-F903-5C4F-9E12-139067057548}" type="slidenum">
              <a:rPr lang="en-US" smtClean="0"/>
              <a:pPr/>
              <a:t>13</a:t>
            </a:fld>
            <a:endParaRPr lang="en-US" dirty="0"/>
          </a:p>
        </p:txBody>
      </p:sp>
    </p:spTree>
    <p:extLst>
      <p:ext uri="{BB962C8B-B14F-4D97-AF65-F5344CB8AC3E}">
        <p14:creationId xmlns:p14="http://schemas.microsoft.com/office/powerpoint/2010/main" val="185526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AFB08F-6AF8-4BA5-93DA-027DBE08D6DF}"/>
              </a:ext>
            </a:extLst>
          </p:cNvPr>
          <p:cNvSpPr>
            <a:spLocks noGrp="1"/>
          </p:cNvSpPr>
          <p:nvPr>
            <p:ph type="title"/>
          </p:nvPr>
        </p:nvSpPr>
        <p:spPr>
          <a:xfrm>
            <a:off x="1764697" y="348874"/>
            <a:ext cx="8229600" cy="496888"/>
          </a:xfrm>
        </p:spPr>
        <p:txBody>
          <a:bodyPr/>
          <a:lstStyle/>
          <a:p>
            <a:pPr algn="ctr" eaLnBrk="1" hangingPunct="1"/>
            <a:r>
              <a:rPr lang="en-US" altLang="en-US" sz="3600" dirty="0">
                <a:latin typeface="Arial" panose="020B0604020202020204" pitchFamily="34" charset="0"/>
                <a:cs typeface="Arial" panose="020B0604020202020204" pitchFamily="34" charset="0"/>
              </a:rPr>
              <a:t>STIP Expenditures</a:t>
            </a:r>
          </a:p>
        </p:txBody>
      </p:sp>
      <p:grpSp>
        <p:nvGrpSpPr>
          <p:cNvPr id="8" name="Group 25">
            <a:extLst>
              <a:ext uri="{FF2B5EF4-FFF2-40B4-BE49-F238E27FC236}">
                <a16:creationId xmlns:a16="http://schemas.microsoft.com/office/drawing/2014/main" id="{72AAFB57-F212-4677-80B3-615159B7CCE4}"/>
              </a:ext>
            </a:extLst>
          </p:cNvPr>
          <p:cNvGrpSpPr>
            <a:grpSpLocks noChangeAspect="1"/>
          </p:cNvGrpSpPr>
          <p:nvPr/>
        </p:nvGrpSpPr>
        <p:grpSpPr bwMode="auto">
          <a:xfrm>
            <a:off x="2177489" y="868611"/>
            <a:ext cx="1228017" cy="1371602"/>
            <a:chOff x="1066799" y="3608265"/>
            <a:chExt cx="1463040" cy="1715288"/>
          </a:xfrm>
        </p:grpSpPr>
        <p:pic>
          <p:nvPicPr>
            <p:cNvPr id="9" name="Picture 21">
              <a:extLst>
                <a:ext uri="{FF2B5EF4-FFF2-40B4-BE49-F238E27FC236}">
                  <a16:creationId xmlns:a16="http://schemas.microsoft.com/office/drawing/2014/main" id="{31B59BD3-0444-4761-8D72-9C7CDA1758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3608265"/>
              <a:ext cx="1463040" cy="17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00E4D49-F75E-441A-AF2E-9EAB56500A90}"/>
                </a:ext>
              </a:extLst>
            </p:cNvPr>
            <p:cNvSpPr txBox="1"/>
            <p:nvPr/>
          </p:nvSpPr>
          <p:spPr>
            <a:xfrm>
              <a:off x="1158872" y="3651383"/>
              <a:ext cx="1279501" cy="1578078"/>
            </a:xfrm>
            <a:prstGeom prst="rect">
              <a:avLst/>
            </a:prstGeom>
            <a:noFill/>
          </p:spPr>
          <p:txBody>
            <a:bodyPr>
              <a:spAutoFit/>
            </a:bodyPr>
            <a:lstStyle/>
            <a:p>
              <a:pPr algn="ctr" eaLnBrk="1" hangingPunct="1">
                <a:defRPr/>
              </a:pPr>
              <a:r>
                <a:rPr lang="en-US" b="1" dirty="0">
                  <a:solidFill>
                    <a:schemeClr val="bg1"/>
                  </a:solidFill>
                  <a:effectLst>
                    <a:outerShdw blurRad="38100" dist="38100" dir="2700000" algn="tl">
                      <a:srgbClr val="000000">
                        <a:alpha val="43137"/>
                      </a:srgbClr>
                    </a:outerShdw>
                  </a:effectLst>
                  <a:latin typeface="Arial"/>
                </a:rPr>
                <a:t>40%</a:t>
              </a:r>
            </a:p>
            <a:p>
              <a:pPr algn="ctr" eaLnBrk="1" hangingPunct="1">
                <a:defRPr/>
              </a:pPr>
              <a:endParaRPr lang="en-US" sz="10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a:t>
              </a:r>
            </a:p>
            <a:p>
              <a:pPr algn="ctr" eaLnBrk="1" hangingPunct="1">
                <a:defRPr/>
              </a:pPr>
              <a:endParaRPr lang="en-US" sz="12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Statewide Mobility</a:t>
              </a:r>
            </a:p>
          </p:txBody>
        </p:sp>
      </p:grpSp>
      <p:sp>
        <p:nvSpPr>
          <p:cNvPr id="11" name="Rectangle: Rounded Corners 10">
            <a:extLst>
              <a:ext uri="{FF2B5EF4-FFF2-40B4-BE49-F238E27FC236}">
                <a16:creationId xmlns:a16="http://schemas.microsoft.com/office/drawing/2014/main" id="{37BE4158-B08C-4EB5-BEBC-F8B021142948}"/>
              </a:ext>
            </a:extLst>
          </p:cNvPr>
          <p:cNvSpPr/>
          <p:nvPr/>
        </p:nvSpPr>
        <p:spPr>
          <a:xfrm>
            <a:off x="4644619" y="2317374"/>
            <a:ext cx="2469754" cy="501689"/>
          </a:xfrm>
          <a:prstGeom prst="roundRect">
            <a:avLst/>
          </a:prstGeom>
          <a:gradFill>
            <a:gsLst>
              <a:gs pos="0">
                <a:srgbClr val="099957"/>
              </a:gs>
              <a:gs pos="100000">
                <a:srgbClr val="00CC66"/>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Divided based on % of State Population</a:t>
            </a:r>
          </a:p>
        </p:txBody>
      </p:sp>
      <p:sp>
        <p:nvSpPr>
          <p:cNvPr id="12" name="Rectangle: Rounded Corners 11">
            <a:extLst>
              <a:ext uri="{FF2B5EF4-FFF2-40B4-BE49-F238E27FC236}">
                <a16:creationId xmlns:a16="http://schemas.microsoft.com/office/drawing/2014/main" id="{6D7516B4-4751-4B1F-BE15-7044F1E929AD}"/>
              </a:ext>
            </a:extLst>
          </p:cNvPr>
          <p:cNvSpPr/>
          <p:nvPr/>
        </p:nvSpPr>
        <p:spPr>
          <a:xfrm>
            <a:off x="7632097" y="2327648"/>
            <a:ext cx="2469754" cy="501689"/>
          </a:xfrm>
          <a:prstGeom prst="roundRect">
            <a:avLst/>
          </a:prstGeom>
          <a:gradFill>
            <a:gsLst>
              <a:gs pos="0">
                <a:srgbClr val="FF511E"/>
              </a:gs>
              <a:gs pos="100000">
                <a:srgbClr val="FF99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Divided based on</a:t>
            </a:r>
          </a:p>
          <a:p>
            <a:pPr algn="ctr"/>
            <a:r>
              <a:rPr lang="en-US" sz="1600" dirty="0">
                <a:solidFill>
                  <a:schemeClr val="tx1"/>
                </a:solidFill>
              </a:rPr>
              <a:t>Equal Share</a:t>
            </a:r>
          </a:p>
        </p:txBody>
      </p:sp>
      <p:sp>
        <p:nvSpPr>
          <p:cNvPr id="13" name="Rectangle 12">
            <a:extLst>
              <a:ext uri="{FF2B5EF4-FFF2-40B4-BE49-F238E27FC236}">
                <a16:creationId xmlns:a16="http://schemas.microsoft.com/office/drawing/2014/main" id="{9F4BC77B-3278-4C42-B5E2-155A7440EC6A}"/>
              </a:ext>
            </a:extLst>
          </p:cNvPr>
          <p:cNvSpPr/>
          <p:nvPr/>
        </p:nvSpPr>
        <p:spPr>
          <a:xfrm>
            <a:off x="4630762" y="4629185"/>
            <a:ext cx="2286000" cy="596535"/>
          </a:xfrm>
          <a:prstGeom prst="rect">
            <a:avLst/>
          </a:prstGeom>
          <a:gradFill>
            <a:gsLst>
              <a:gs pos="0">
                <a:srgbClr val="099957"/>
              </a:gs>
              <a:gs pos="100000">
                <a:srgbClr val="00CC66"/>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1200" u="sng" dirty="0">
                <a:solidFill>
                  <a:schemeClr val="bg1"/>
                </a:solidFill>
              </a:rPr>
              <a:t>Taken off the top of each Region</a:t>
            </a:r>
          </a:p>
          <a:p>
            <a:pPr marL="171450" indent="-171450">
              <a:buFont typeface="Arial" panose="020B0604020202020204" pitchFamily="34" charset="0"/>
              <a:buChar char="•"/>
            </a:pPr>
            <a:r>
              <a:rPr lang="en-US" sz="1200" dirty="0">
                <a:solidFill>
                  <a:schemeClr val="bg1"/>
                </a:solidFill>
              </a:rPr>
              <a:t>Bridge Replacement</a:t>
            </a:r>
          </a:p>
          <a:p>
            <a:pPr marL="171450" indent="-171450">
              <a:buFont typeface="Arial" panose="020B0604020202020204" pitchFamily="34" charset="0"/>
              <a:buChar char="•"/>
            </a:pPr>
            <a:r>
              <a:rPr lang="en-US" sz="1200" dirty="0">
                <a:solidFill>
                  <a:schemeClr val="bg1"/>
                </a:solidFill>
              </a:rPr>
              <a:t>Highway Safety</a:t>
            </a:r>
          </a:p>
        </p:txBody>
      </p:sp>
      <p:sp>
        <p:nvSpPr>
          <p:cNvPr id="14" name="Rectangle 13">
            <a:extLst>
              <a:ext uri="{FF2B5EF4-FFF2-40B4-BE49-F238E27FC236}">
                <a16:creationId xmlns:a16="http://schemas.microsoft.com/office/drawing/2014/main" id="{20B06644-1DB4-43BF-91EF-CE299613D211}"/>
              </a:ext>
            </a:extLst>
          </p:cNvPr>
          <p:cNvSpPr/>
          <p:nvPr/>
        </p:nvSpPr>
        <p:spPr>
          <a:xfrm>
            <a:off x="7717798" y="4630128"/>
            <a:ext cx="2286000" cy="1344846"/>
          </a:xfrm>
          <a:prstGeom prst="rect">
            <a:avLst/>
          </a:prstGeom>
          <a:gradFill>
            <a:gsLst>
              <a:gs pos="0">
                <a:srgbClr val="FF511E"/>
              </a:gs>
              <a:gs pos="100000">
                <a:srgbClr val="FF9900"/>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1200" u="sng" dirty="0">
                <a:solidFill>
                  <a:schemeClr val="bg1"/>
                </a:solidFill>
              </a:rPr>
              <a:t>Taken off the top of each Division</a:t>
            </a:r>
          </a:p>
          <a:p>
            <a:pPr marL="171450" indent="-171450">
              <a:buFont typeface="Arial" panose="020B0604020202020204" pitchFamily="34" charset="0"/>
              <a:buChar char="•"/>
            </a:pPr>
            <a:r>
              <a:rPr lang="en-US" sz="1200" dirty="0">
                <a:solidFill>
                  <a:schemeClr val="bg1"/>
                </a:solidFill>
              </a:rPr>
              <a:t>Bridge Replacement</a:t>
            </a:r>
          </a:p>
          <a:p>
            <a:pPr marL="171450" indent="-171450">
              <a:buFont typeface="Arial" panose="020B0604020202020204" pitchFamily="34" charset="0"/>
              <a:buChar char="•"/>
            </a:pPr>
            <a:r>
              <a:rPr lang="en-US" sz="1200" dirty="0">
                <a:solidFill>
                  <a:schemeClr val="bg1"/>
                </a:solidFill>
              </a:rPr>
              <a:t>Highway Safety</a:t>
            </a:r>
          </a:p>
          <a:p>
            <a:pPr marL="171450" indent="-171450">
              <a:buFont typeface="Arial" panose="020B0604020202020204" pitchFamily="34" charset="0"/>
              <a:buChar char="•"/>
            </a:pPr>
            <a:r>
              <a:rPr lang="en-US" sz="1200" dirty="0">
                <a:solidFill>
                  <a:schemeClr val="bg1"/>
                </a:solidFill>
              </a:rPr>
              <a:t>DA Funds (STBG &amp; TAP)</a:t>
            </a:r>
          </a:p>
          <a:p>
            <a:pPr marL="171450" indent="-171450">
              <a:buFont typeface="Arial" panose="020B0604020202020204" pitchFamily="34" charset="0"/>
              <a:buChar char="•"/>
            </a:pPr>
            <a:r>
              <a:rPr lang="en-US" sz="1200" dirty="0">
                <a:solidFill>
                  <a:schemeClr val="bg1"/>
                </a:solidFill>
              </a:rPr>
              <a:t>Rail-Highway Crossing</a:t>
            </a:r>
          </a:p>
          <a:p>
            <a:pPr marL="171450" indent="-171450">
              <a:buFont typeface="Arial" panose="020B0604020202020204" pitchFamily="34" charset="0"/>
              <a:buChar char="•"/>
            </a:pPr>
            <a:r>
              <a:rPr lang="en-US" sz="1200" dirty="0">
                <a:solidFill>
                  <a:schemeClr val="bg1"/>
                </a:solidFill>
              </a:rPr>
              <a:t>Economic Development</a:t>
            </a:r>
          </a:p>
          <a:p>
            <a:pPr marL="171450" indent="-171450">
              <a:buFont typeface="Arial" panose="020B0604020202020204" pitchFamily="34" charset="0"/>
              <a:buChar char="•"/>
            </a:pPr>
            <a:r>
              <a:rPr lang="en-US" sz="1200" dirty="0">
                <a:solidFill>
                  <a:schemeClr val="bg1"/>
                </a:solidFill>
              </a:rPr>
              <a:t>Municipal Roads</a:t>
            </a:r>
          </a:p>
        </p:txBody>
      </p:sp>
      <p:sp>
        <p:nvSpPr>
          <p:cNvPr id="15" name="Rectangle 14">
            <a:extLst>
              <a:ext uri="{FF2B5EF4-FFF2-40B4-BE49-F238E27FC236}">
                <a16:creationId xmlns:a16="http://schemas.microsoft.com/office/drawing/2014/main" id="{8D186EA7-3C96-47F1-A617-CDA4BF71F6B0}"/>
              </a:ext>
            </a:extLst>
          </p:cNvPr>
          <p:cNvSpPr/>
          <p:nvPr/>
        </p:nvSpPr>
        <p:spPr>
          <a:xfrm>
            <a:off x="1720867" y="4625414"/>
            <a:ext cx="2286000" cy="799852"/>
          </a:xfrm>
          <a:prstGeom prst="rect">
            <a:avLst/>
          </a:prstGeom>
          <a:gradFill>
            <a:gsLst>
              <a:gs pos="0">
                <a:srgbClr val="17509F"/>
              </a:gs>
              <a:gs pos="100000">
                <a:srgbClr val="6699FF"/>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1200" u="sng" dirty="0">
                <a:solidFill>
                  <a:schemeClr val="bg1"/>
                </a:solidFill>
              </a:rPr>
              <a:t>Taken off the top of Statewide</a:t>
            </a:r>
          </a:p>
          <a:p>
            <a:pPr marL="171450" indent="-171450">
              <a:buFont typeface="Arial" panose="020B0604020202020204" pitchFamily="34" charset="0"/>
              <a:buChar char="•"/>
            </a:pPr>
            <a:r>
              <a:rPr lang="en-US" sz="1200" dirty="0">
                <a:solidFill>
                  <a:schemeClr val="bg1"/>
                </a:solidFill>
              </a:rPr>
              <a:t>Interstate Maintenance</a:t>
            </a:r>
          </a:p>
          <a:p>
            <a:pPr marL="171450" indent="-171450">
              <a:buFont typeface="Arial" panose="020B0604020202020204" pitchFamily="34" charset="0"/>
              <a:buChar char="•"/>
            </a:pPr>
            <a:r>
              <a:rPr lang="en-US" sz="1200" dirty="0">
                <a:solidFill>
                  <a:schemeClr val="bg1"/>
                </a:solidFill>
              </a:rPr>
              <a:t>Bridge Replacement</a:t>
            </a:r>
          </a:p>
          <a:p>
            <a:pPr marL="171450" indent="-171450">
              <a:buFont typeface="Arial" panose="020B0604020202020204" pitchFamily="34" charset="0"/>
              <a:buChar char="•"/>
            </a:pPr>
            <a:r>
              <a:rPr lang="en-US" sz="1200" dirty="0">
                <a:solidFill>
                  <a:schemeClr val="bg1"/>
                </a:solidFill>
              </a:rPr>
              <a:t>Highway Safety</a:t>
            </a:r>
          </a:p>
        </p:txBody>
      </p:sp>
      <p:sp>
        <p:nvSpPr>
          <p:cNvPr id="16" name="Rectangle: Rounded Corners 15">
            <a:extLst>
              <a:ext uri="{FF2B5EF4-FFF2-40B4-BE49-F238E27FC236}">
                <a16:creationId xmlns:a16="http://schemas.microsoft.com/office/drawing/2014/main" id="{FC2656FE-CFA4-4311-83D7-2DA6A99CEF39}"/>
              </a:ext>
            </a:extLst>
          </p:cNvPr>
          <p:cNvSpPr/>
          <p:nvPr/>
        </p:nvSpPr>
        <p:spPr>
          <a:xfrm>
            <a:off x="2415843" y="6055800"/>
            <a:ext cx="6715837" cy="567626"/>
          </a:xfrm>
          <a:prstGeom prst="roundRect">
            <a:avLst/>
          </a:prstGeom>
          <a:gradFill>
            <a:gsLst>
              <a:gs pos="0">
                <a:srgbClr val="CC0099"/>
              </a:gs>
              <a:gs pos="100000">
                <a:srgbClr val="FF00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Remaining Funds Available for 22 Buckets is for Projects from Prioritization Process        (minus Committed Projects)</a:t>
            </a:r>
          </a:p>
        </p:txBody>
      </p:sp>
      <p:sp>
        <p:nvSpPr>
          <p:cNvPr id="17" name="Arrow: Left 16">
            <a:extLst>
              <a:ext uri="{FF2B5EF4-FFF2-40B4-BE49-F238E27FC236}">
                <a16:creationId xmlns:a16="http://schemas.microsoft.com/office/drawing/2014/main" id="{786C3A21-6DFE-4579-BEB5-F5E9E179B2D3}"/>
              </a:ext>
            </a:extLst>
          </p:cNvPr>
          <p:cNvSpPr/>
          <p:nvPr/>
        </p:nvSpPr>
        <p:spPr>
          <a:xfrm rot="16200000">
            <a:off x="2472803" y="2459578"/>
            <a:ext cx="631808" cy="347590"/>
          </a:xfrm>
          <a:prstGeom prst="leftArrow">
            <a:avLst/>
          </a:prstGeom>
          <a:gradFill flip="none" rotWithShape="1">
            <a:gsLst>
              <a:gs pos="0">
                <a:srgbClr val="17509F"/>
              </a:gs>
              <a:gs pos="100000">
                <a:srgbClr val="6699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Rounded Corners 17">
            <a:extLst>
              <a:ext uri="{FF2B5EF4-FFF2-40B4-BE49-F238E27FC236}">
                <a16:creationId xmlns:a16="http://schemas.microsoft.com/office/drawing/2014/main" id="{3B0931E1-D2D3-4DB0-AA82-EE74E3B37946}"/>
              </a:ext>
            </a:extLst>
          </p:cNvPr>
          <p:cNvSpPr/>
          <p:nvPr/>
        </p:nvSpPr>
        <p:spPr>
          <a:xfrm>
            <a:off x="2038230" y="2873965"/>
            <a:ext cx="8108467" cy="1728472"/>
          </a:xfrm>
          <a:prstGeom prst="roundRect">
            <a:avLst/>
          </a:prstGeom>
          <a:noFill/>
          <a:ln w="57150">
            <a:solidFill>
              <a:srgbClr val="FF00FF"/>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19" name="Connector: Elbow 18">
            <a:extLst>
              <a:ext uri="{FF2B5EF4-FFF2-40B4-BE49-F238E27FC236}">
                <a16:creationId xmlns:a16="http://schemas.microsoft.com/office/drawing/2014/main" id="{FCDE2A47-5BFD-4A54-947A-5BACD0894AE6}"/>
              </a:ext>
            </a:extLst>
          </p:cNvPr>
          <p:cNvCxnSpPr>
            <a:stCxn id="16" idx="3"/>
            <a:endCxn id="18" idx="3"/>
          </p:cNvCxnSpPr>
          <p:nvPr/>
        </p:nvCxnSpPr>
        <p:spPr>
          <a:xfrm flipV="1">
            <a:off x="9131680" y="3738201"/>
            <a:ext cx="1015017" cy="2601412"/>
          </a:xfrm>
          <a:prstGeom prst="bentConnector3">
            <a:avLst>
              <a:gd name="adj1" fmla="val 112158"/>
            </a:avLst>
          </a:prstGeom>
          <a:ln>
            <a:solidFill>
              <a:srgbClr val="FF00FF"/>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9F694B9-C181-4673-85B8-1DCCECF7B74A}"/>
              </a:ext>
            </a:extLst>
          </p:cNvPr>
          <p:cNvSpPr txBox="1"/>
          <p:nvPr/>
        </p:nvSpPr>
        <p:spPr bwMode="auto">
          <a:xfrm>
            <a:off x="5262735" y="908644"/>
            <a:ext cx="1073962" cy="1261884"/>
          </a:xfrm>
          <a:prstGeom prst="rect">
            <a:avLst/>
          </a:prstGeom>
          <a:noFill/>
        </p:spPr>
        <p:txBody>
          <a:bodyPr>
            <a:spAutoFit/>
          </a:bodyPr>
          <a:lstStyle/>
          <a:p>
            <a:pPr algn="ctr" eaLnBrk="1" hangingPunct="1">
              <a:defRPr/>
            </a:pPr>
            <a:r>
              <a:rPr lang="en-US" b="1" dirty="0">
                <a:solidFill>
                  <a:schemeClr val="bg1"/>
                </a:solidFill>
                <a:effectLst>
                  <a:outerShdw blurRad="38100" dist="38100" dir="2700000" algn="tl">
                    <a:srgbClr val="000000">
                      <a:alpha val="43137"/>
                    </a:srgbClr>
                  </a:outerShdw>
                </a:effectLst>
                <a:latin typeface="Arial"/>
              </a:rPr>
              <a:t>30%</a:t>
            </a:r>
          </a:p>
          <a:p>
            <a:pPr algn="ctr" eaLnBrk="1" hangingPunct="1">
              <a:defRPr/>
            </a:pPr>
            <a:endParaRPr lang="en-US" sz="10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a:t>
            </a:r>
          </a:p>
          <a:p>
            <a:pPr algn="ctr" eaLnBrk="1" hangingPunct="1">
              <a:defRPr/>
            </a:pPr>
            <a:endParaRPr lang="en-US" sz="12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Regional Impact</a:t>
            </a:r>
          </a:p>
        </p:txBody>
      </p:sp>
      <p:sp>
        <p:nvSpPr>
          <p:cNvPr id="21" name="TextBox 20">
            <a:extLst>
              <a:ext uri="{FF2B5EF4-FFF2-40B4-BE49-F238E27FC236}">
                <a16:creationId xmlns:a16="http://schemas.microsoft.com/office/drawing/2014/main" id="{0D5EB65C-3B3D-4407-B803-AD7817E452F6}"/>
              </a:ext>
            </a:extLst>
          </p:cNvPr>
          <p:cNvSpPr txBox="1"/>
          <p:nvPr/>
        </p:nvSpPr>
        <p:spPr bwMode="auto">
          <a:xfrm>
            <a:off x="8298673" y="913192"/>
            <a:ext cx="1073962" cy="1261884"/>
          </a:xfrm>
          <a:prstGeom prst="rect">
            <a:avLst/>
          </a:prstGeom>
          <a:noFill/>
        </p:spPr>
        <p:txBody>
          <a:bodyPr>
            <a:spAutoFit/>
          </a:bodyPr>
          <a:lstStyle/>
          <a:p>
            <a:pPr algn="ctr" eaLnBrk="1" hangingPunct="1">
              <a:defRPr/>
            </a:pPr>
            <a:r>
              <a:rPr lang="en-US" b="1" dirty="0">
                <a:solidFill>
                  <a:schemeClr val="bg1"/>
                </a:solidFill>
                <a:effectLst>
                  <a:outerShdw blurRad="38100" dist="38100" dir="2700000" algn="tl">
                    <a:srgbClr val="000000">
                      <a:alpha val="43137"/>
                    </a:srgbClr>
                  </a:outerShdw>
                </a:effectLst>
                <a:latin typeface="Arial"/>
              </a:rPr>
              <a:t>30%</a:t>
            </a:r>
          </a:p>
          <a:p>
            <a:pPr algn="ctr" eaLnBrk="1" hangingPunct="1">
              <a:defRPr/>
            </a:pPr>
            <a:endParaRPr lang="en-US" sz="10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a:t>
            </a:r>
          </a:p>
          <a:p>
            <a:pPr algn="ctr" eaLnBrk="1" hangingPunct="1">
              <a:defRPr/>
            </a:pPr>
            <a:endParaRPr lang="en-US" sz="12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Division Needs</a:t>
            </a:r>
          </a:p>
        </p:txBody>
      </p:sp>
      <p:grpSp>
        <p:nvGrpSpPr>
          <p:cNvPr id="22" name="Group 21">
            <a:extLst>
              <a:ext uri="{FF2B5EF4-FFF2-40B4-BE49-F238E27FC236}">
                <a16:creationId xmlns:a16="http://schemas.microsoft.com/office/drawing/2014/main" id="{A41E196D-F9CF-4CC5-9645-622FD8A57B6A}"/>
              </a:ext>
            </a:extLst>
          </p:cNvPr>
          <p:cNvGrpSpPr/>
          <p:nvPr/>
        </p:nvGrpSpPr>
        <p:grpSpPr>
          <a:xfrm>
            <a:off x="6317573" y="1420602"/>
            <a:ext cx="1314524" cy="763300"/>
            <a:chOff x="5129238" y="6082307"/>
            <a:chExt cx="1158051" cy="548086"/>
          </a:xfrm>
        </p:grpSpPr>
        <p:sp>
          <p:nvSpPr>
            <p:cNvPr id="23" name="Rectangle: Rounded Corners 22">
              <a:extLst>
                <a:ext uri="{FF2B5EF4-FFF2-40B4-BE49-F238E27FC236}">
                  <a16:creationId xmlns:a16="http://schemas.microsoft.com/office/drawing/2014/main" id="{C5BA8259-4065-40B9-B710-AC49D793C543}"/>
                </a:ext>
              </a:extLst>
            </p:cNvPr>
            <p:cNvSpPr/>
            <p:nvPr/>
          </p:nvSpPr>
          <p:spPr>
            <a:xfrm>
              <a:off x="5410200" y="6082307"/>
              <a:ext cx="877089" cy="548086"/>
            </a:xfrm>
            <a:prstGeom prst="roundRect">
              <a:avLst/>
            </a:prstGeom>
            <a:gradFill>
              <a:gsLst>
                <a:gs pos="0">
                  <a:srgbClr val="099957"/>
                </a:gs>
                <a:gs pos="100000">
                  <a:srgbClr val="00CC66"/>
                </a:gs>
              </a:gsLst>
            </a:gradFill>
            <a:ln>
              <a:gradFill>
                <a:gsLst>
                  <a:gs pos="0">
                    <a:srgbClr val="099957"/>
                  </a:gs>
                  <a:gs pos="100000">
                    <a:srgbClr val="00CC66"/>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n w="0"/>
                  <a:solidFill>
                    <a:schemeClr val="tx1"/>
                  </a:solidFill>
                  <a:effectLst>
                    <a:outerShdw blurRad="38100" dist="19050" dir="2700000" algn="tl" rotWithShape="0">
                      <a:schemeClr val="dk1">
                        <a:alpha val="40000"/>
                      </a:schemeClr>
                    </a:outerShdw>
                  </a:effectLst>
                </a:rPr>
                <a:t>DA Funds spent on SW &amp; REG</a:t>
              </a:r>
            </a:p>
          </p:txBody>
        </p:sp>
        <p:sp>
          <p:nvSpPr>
            <p:cNvPr id="24" name="Minus Sign 23">
              <a:extLst>
                <a:ext uri="{FF2B5EF4-FFF2-40B4-BE49-F238E27FC236}">
                  <a16:creationId xmlns:a16="http://schemas.microsoft.com/office/drawing/2014/main" id="{8E179111-E8D6-499F-8AD0-05195FC3BBB0}"/>
                </a:ext>
              </a:extLst>
            </p:cNvPr>
            <p:cNvSpPr/>
            <p:nvPr/>
          </p:nvSpPr>
          <p:spPr>
            <a:xfrm>
              <a:off x="5129238" y="6278212"/>
              <a:ext cx="244234" cy="156275"/>
            </a:xfrm>
            <a:prstGeom prst="mathMinus">
              <a:avLst/>
            </a:prstGeom>
            <a:solidFill>
              <a:schemeClr val="tx1"/>
            </a:solidFill>
            <a:ln>
              <a:gradFill>
                <a:gsLst>
                  <a:gs pos="0">
                    <a:srgbClr val="099957"/>
                  </a:gs>
                  <a:gs pos="100000">
                    <a:srgbClr val="00CC66"/>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25E0466B-9D5B-478A-90E7-450659D721B5}"/>
              </a:ext>
            </a:extLst>
          </p:cNvPr>
          <p:cNvGrpSpPr>
            <a:grpSpLocks noChangeAspect="1"/>
          </p:cNvGrpSpPr>
          <p:nvPr/>
        </p:nvGrpSpPr>
        <p:grpSpPr>
          <a:xfrm>
            <a:off x="4366089" y="2965001"/>
            <a:ext cx="731520" cy="811456"/>
            <a:chOff x="3645384" y="2923898"/>
            <a:chExt cx="731520" cy="811456"/>
          </a:xfrm>
        </p:grpSpPr>
        <p:pic>
          <p:nvPicPr>
            <p:cNvPr id="26" name="Picture 20">
              <a:extLst>
                <a:ext uri="{FF2B5EF4-FFF2-40B4-BE49-F238E27FC236}">
                  <a16:creationId xmlns:a16="http://schemas.microsoft.com/office/drawing/2014/main" id="{CC740ED9-0720-4C6B-96ED-C1BA66D4ED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384" y="2923898"/>
              <a:ext cx="731520" cy="8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FDC66375-2C04-4EBF-ABD5-C62CA970BB5F}"/>
                </a:ext>
              </a:extLst>
            </p:cNvPr>
            <p:cNvSpPr txBox="1"/>
            <p:nvPr/>
          </p:nvSpPr>
          <p:spPr>
            <a:xfrm>
              <a:off x="3872537" y="3414865"/>
              <a:ext cx="256643" cy="276999"/>
            </a:xfrm>
            <a:prstGeom prst="rect">
              <a:avLst/>
            </a:prstGeom>
            <a:noFill/>
          </p:spPr>
          <p:txBody>
            <a:bodyPr wrap="square" rtlCol="0">
              <a:spAutoFit/>
            </a:bodyPr>
            <a:lstStyle/>
            <a:p>
              <a:r>
                <a:rPr lang="en-US" sz="1200" b="1" dirty="0">
                  <a:solidFill>
                    <a:schemeClr val="bg1"/>
                  </a:solidFill>
                </a:rPr>
                <a:t>A</a:t>
              </a:r>
            </a:p>
          </p:txBody>
        </p:sp>
      </p:grpSp>
      <p:grpSp>
        <p:nvGrpSpPr>
          <p:cNvPr id="28" name="Group 27">
            <a:extLst>
              <a:ext uri="{FF2B5EF4-FFF2-40B4-BE49-F238E27FC236}">
                <a16:creationId xmlns:a16="http://schemas.microsoft.com/office/drawing/2014/main" id="{41FE6AC4-8DE1-40FF-96E8-D381D5C1E4C7}"/>
              </a:ext>
            </a:extLst>
          </p:cNvPr>
          <p:cNvGrpSpPr/>
          <p:nvPr/>
        </p:nvGrpSpPr>
        <p:grpSpPr>
          <a:xfrm>
            <a:off x="7677459" y="2965287"/>
            <a:ext cx="457200" cy="529644"/>
            <a:chOff x="6259906" y="3169513"/>
            <a:chExt cx="457200" cy="529644"/>
          </a:xfrm>
        </p:grpSpPr>
        <p:pic>
          <p:nvPicPr>
            <p:cNvPr id="29" name="Picture 22">
              <a:extLst>
                <a:ext uri="{FF2B5EF4-FFF2-40B4-BE49-F238E27FC236}">
                  <a16:creationId xmlns:a16="http://schemas.microsoft.com/office/drawing/2014/main" id="{466A8518-EA6F-4AB8-80ED-2AD8B271411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FA67B114-3C18-4FA4-B142-C3FED720D806}"/>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1</a:t>
              </a:r>
            </a:p>
          </p:txBody>
        </p:sp>
      </p:grpSp>
      <p:grpSp>
        <p:nvGrpSpPr>
          <p:cNvPr id="31" name="Group 30">
            <a:extLst>
              <a:ext uri="{FF2B5EF4-FFF2-40B4-BE49-F238E27FC236}">
                <a16:creationId xmlns:a16="http://schemas.microsoft.com/office/drawing/2014/main" id="{DF169C2B-1CD9-48CC-8F42-6BF835B077A9}"/>
              </a:ext>
            </a:extLst>
          </p:cNvPr>
          <p:cNvGrpSpPr/>
          <p:nvPr/>
        </p:nvGrpSpPr>
        <p:grpSpPr>
          <a:xfrm>
            <a:off x="8184287" y="2965287"/>
            <a:ext cx="457200" cy="529644"/>
            <a:chOff x="6259906" y="3169513"/>
            <a:chExt cx="457200" cy="529644"/>
          </a:xfrm>
        </p:grpSpPr>
        <p:pic>
          <p:nvPicPr>
            <p:cNvPr id="32" name="Picture 22">
              <a:extLst>
                <a:ext uri="{FF2B5EF4-FFF2-40B4-BE49-F238E27FC236}">
                  <a16:creationId xmlns:a16="http://schemas.microsoft.com/office/drawing/2014/main" id="{02201029-E9BF-4DCE-961F-3781230D76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0F4295CC-9A67-418A-A172-1DDB0EF98898}"/>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2</a:t>
              </a:r>
            </a:p>
          </p:txBody>
        </p:sp>
      </p:grpSp>
      <p:grpSp>
        <p:nvGrpSpPr>
          <p:cNvPr id="34" name="Group 33">
            <a:extLst>
              <a:ext uri="{FF2B5EF4-FFF2-40B4-BE49-F238E27FC236}">
                <a16:creationId xmlns:a16="http://schemas.microsoft.com/office/drawing/2014/main" id="{69033AEC-6B58-46F2-806D-41E234213B17}"/>
              </a:ext>
            </a:extLst>
          </p:cNvPr>
          <p:cNvGrpSpPr/>
          <p:nvPr/>
        </p:nvGrpSpPr>
        <p:grpSpPr>
          <a:xfrm>
            <a:off x="8678582" y="2965287"/>
            <a:ext cx="457200" cy="529644"/>
            <a:chOff x="6259906" y="3169513"/>
            <a:chExt cx="457200" cy="529644"/>
          </a:xfrm>
        </p:grpSpPr>
        <p:pic>
          <p:nvPicPr>
            <p:cNvPr id="35" name="Picture 22">
              <a:extLst>
                <a:ext uri="{FF2B5EF4-FFF2-40B4-BE49-F238E27FC236}">
                  <a16:creationId xmlns:a16="http://schemas.microsoft.com/office/drawing/2014/main" id="{3DEB31FD-25FE-4EEE-8138-7A5EF3BBCD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C0ABC771-12EB-4DEA-8348-A73955D57444}"/>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3</a:t>
              </a:r>
            </a:p>
          </p:txBody>
        </p:sp>
      </p:grpSp>
      <p:grpSp>
        <p:nvGrpSpPr>
          <p:cNvPr id="37" name="Group 36">
            <a:extLst>
              <a:ext uri="{FF2B5EF4-FFF2-40B4-BE49-F238E27FC236}">
                <a16:creationId xmlns:a16="http://schemas.microsoft.com/office/drawing/2014/main" id="{2B0B1973-BD64-4761-B487-AD24BC55A095}"/>
              </a:ext>
            </a:extLst>
          </p:cNvPr>
          <p:cNvGrpSpPr/>
          <p:nvPr/>
        </p:nvGrpSpPr>
        <p:grpSpPr>
          <a:xfrm>
            <a:off x="9185061" y="2965287"/>
            <a:ext cx="457200" cy="529644"/>
            <a:chOff x="6259906" y="3169513"/>
            <a:chExt cx="457200" cy="529644"/>
          </a:xfrm>
        </p:grpSpPr>
        <p:pic>
          <p:nvPicPr>
            <p:cNvPr id="38" name="Picture 22">
              <a:extLst>
                <a:ext uri="{FF2B5EF4-FFF2-40B4-BE49-F238E27FC236}">
                  <a16:creationId xmlns:a16="http://schemas.microsoft.com/office/drawing/2014/main" id="{09657108-1C9D-4B76-9CB6-E851189612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A1BE8704-4135-456A-944F-CC4ABD18488C}"/>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4</a:t>
              </a:r>
            </a:p>
          </p:txBody>
        </p:sp>
      </p:grpSp>
      <p:grpSp>
        <p:nvGrpSpPr>
          <p:cNvPr id="40" name="Group 39">
            <a:extLst>
              <a:ext uri="{FF2B5EF4-FFF2-40B4-BE49-F238E27FC236}">
                <a16:creationId xmlns:a16="http://schemas.microsoft.com/office/drawing/2014/main" id="{2AB7BC52-CCCD-480B-8506-BC126EA97E64}"/>
              </a:ext>
            </a:extLst>
          </p:cNvPr>
          <p:cNvGrpSpPr/>
          <p:nvPr/>
        </p:nvGrpSpPr>
        <p:grpSpPr>
          <a:xfrm>
            <a:off x="9689497" y="2965714"/>
            <a:ext cx="457200" cy="529644"/>
            <a:chOff x="6259906" y="3169513"/>
            <a:chExt cx="457200" cy="529644"/>
          </a:xfrm>
        </p:grpSpPr>
        <p:pic>
          <p:nvPicPr>
            <p:cNvPr id="41" name="Picture 22">
              <a:extLst>
                <a:ext uri="{FF2B5EF4-FFF2-40B4-BE49-F238E27FC236}">
                  <a16:creationId xmlns:a16="http://schemas.microsoft.com/office/drawing/2014/main" id="{4FD87457-02B4-46BB-9DF2-B4AA7716915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E0A26E79-C652-43E0-8F8E-B0B042BC1964}"/>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5</a:t>
              </a:r>
            </a:p>
          </p:txBody>
        </p:sp>
      </p:grpSp>
      <p:grpSp>
        <p:nvGrpSpPr>
          <p:cNvPr id="43" name="Group 42">
            <a:extLst>
              <a:ext uri="{FF2B5EF4-FFF2-40B4-BE49-F238E27FC236}">
                <a16:creationId xmlns:a16="http://schemas.microsoft.com/office/drawing/2014/main" id="{8341E05E-E288-4B10-90FD-18B6C3EC7A6E}"/>
              </a:ext>
            </a:extLst>
          </p:cNvPr>
          <p:cNvGrpSpPr/>
          <p:nvPr/>
        </p:nvGrpSpPr>
        <p:grpSpPr>
          <a:xfrm>
            <a:off x="7677459" y="3521090"/>
            <a:ext cx="457200" cy="529644"/>
            <a:chOff x="6259906" y="3169513"/>
            <a:chExt cx="457200" cy="529644"/>
          </a:xfrm>
        </p:grpSpPr>
        <p:pic>
          <p:nvPicPr>
            <p:cNvPr id="44" name="Picture 22">
              <a:extLst>
                <a:ext uri="{FF2B5EF4-FFF2-40B4-BE49-F238E27FC236}">
                  <a16:creationId xmlns:a16="http://schemas.microsoft.com/office/drawing/2014/main" id="{D9998D29-E075-41B9-B224-0A430F8288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1BF183CF-A122-42A6-A8EA-1AD53B3AF43E}"/>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6</a:t>
              </a:r>
            </a:p>
          </p:txBody>
        </p:sp>
      </p:grpSp>
      <p:grpSp>
        <p:nvGrpSpPr>
          <p:cNvPr id="46" name="Group 45">
            <a:extLst>
              <a:ext uri="{FF2B5EF4-FFF2-40B4-BE49-F238E27FC236}">
                <a16:creationId xmlns:a16="http://schemas.microsoft.com/office/drawing/2014/main" id="{077C0420-176F-4F5B-BDB0-82EEB4A46169}"/>
              </a:ext>
            </a:extLst>
          </p:cNvPr>
          <p:cNvGrpSpPr/>
          <p:nvPr/>
        </p:nvGrpSpPr>
        <p:grpSpPr>
          <a:xfrm>
            <a:off x="8184287" y="3521090"/>
            <a:ext cx="457200" cy="529644"/>
            <a:chOff x="6259906" y="3169513"/>
            <a:chExt cx="457200" cy="529644"/>
          </a:xfrm>
        </p:grpSpPr>
        <p:pic>
          <p:nvPicPr>
            <p:cNvPr id="47" name="Picture 22">
              <a:extLst>
                <a:ext uri="{FF2B5EF4-FFF2-40B4-BE49-F238E27FC236}">
                  <a16:creationId xmlns:a16="http://schemas.microsoft.com/office/drawing/2014/main" id="{BF05C0BE-FFF1-4884-BCE3-0F20C0B419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8BE3BB22-761C-4DEF-98D6-5F1C733D83A4}"/>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7</a:t>
              </a:r>
            </a:p>
          </p:txBody>
        </p:sp>
      </p:grpSp>
      <p:grpSp>
        <p:nvGrpSpPr>
          <p:cNvPr id="49" name="Group 48">
            <a:extLst>
              <a:ext uri="{FF2B5EF4-FFF2-40B4-BE49-F238E27FC236}">
                <a16:creationId xmlns:a16="http://schemas.microsoft.com/office/drawing/2014/main" id="{4183670F-DFD3-4AD6-ADA6-7857EE2B4CD7}"/>
              </a:ext>
            </a:extLst>
          </p:cNvPr>
          <p:cNvGrpSpPr/>
          <p:nvPr/>
        </p:nvGrpSpPr>
        <p:grpSpPr>
          <a:xfrm>
            <a:off x="8678582" y="3521090"/>
            <a:ext cx="457200" cy="529644"/>
            <a:chOff x="6259906" y="3169513"/>
            <a:chExt cx="457200" cy="529644"/>
          </a:xfrm>
        </p:grpSpPr>
        <p:pic>
          <p:nvPicPr>
            <p:cNvPr id="50" name="Picture 22">
              <a:extLst>
                <a:ext uri="{FF2B5EF4-FFF2-40B4-BE49-F238E27FC236}">
                  <a16:creationId xmlns:a16="http://schemas.microsoft.com/office/drawing/2014/main" id="{7D902244-E8FE-46C3-9CB2-8A580C7153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a:extLst>
                <a:ext uri="{FF2B5EF4-FFF2-40B4-BE49-F238E27FC236}">
                  <a16:creationId xmlns:a16="http://schemas.microsoft.com/office/drawing/2014/main" id="{CF980730-7653-40C1-A62F-43821017D845}"/>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8</a:t>
              </a:r>
            </a:p>
          </p:txBody>
        </p:sp>
      </p:grpSp>
      <p:grpSp>
        <p:nvGrpSpPr>
          <p:cNvPr id="52" name="Group 51">
            <a:extLst>
              <a:ext uri="{FF2B5EF4-FFF2-40B4-BE49-F238E27FC236}">
                <a16:creationId xmlns:a16="http://schemas.microsoft.com/office/drawing/2014/main" id="{2DFA551F-F42F-4739-8289-90430B2C898D}"/>
              </a:ext>
            </a:extLst>
          </p:cNvPr>
          <p:cNvGrpSpPr/>
          <p:nvPr/>
        </p:nvGrpSpPr>
        <p:grpSpPr>
          <a:xfrm>
            <a:off x="9185061" y="3521090"/>
            <a:ext cx="457200" cy="529644"/>
            <a:chOff x="6259906" y="3169513"/>
            <a:chExt cx="457200" cy="529644"/>
          </a:xfrm>
        </p:grpSpPr>
        <p:pic>
          <p:nvPicPr>
            <p:cNvPr id="53" name="Picture 22">
              <a:extLst>
                <a:ext uri="{FF2B5EF4-FFF2-40B4-BE49-F238E27FC236}">
                  <a16:creationId xmlns:a16="http://schemas.microsoft.com/office/drawing/2014/main" id="{39DFCB90-A982-4759-992A-70A7456A204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a:extLst>
                <a:ext uri="{FF2B5EF4-FFF2-40B4-BE49-F238E27FC236}">
                  <a16:creationId xmlns:a16="http://schemas.microsoft.com/office/drawing/2014/main" id="{595FE2C9-3281-41F5-9CE9-92E6E986477D}"/>
                </a:ext>
              </a:extLst>
            </p:cNvPr>
            <p:cNvSpPr txBox="1"/>
            <p:nvPr/>
          </p:nvSpPr>
          <p:spPr>
            <a:xfrm>
              <a:off x="6359163" y="3452936"/>
              <a:ext cx="256643" cy="246221"/>
            </a:xfrm>
            <a:prstGeom prst="rect">
              <a:avLst/>
            </a:prstGeom>
            <a:noFill/>
          </p:spPr>
          <p:txBody>
            <a:bodyPr wrap="square" rtlCol="0">
              <a:spAutoFit/>
            </a:bodyPr>
            <a:lstStyle/>
            <a:p>
              <a:r>
                <a:rPr lang="en-US" sz="1000" b="1" dirty="0">
                  <a:solidFill>
                    <a:schemeClr val="bg1"/>
                  </a:solidFill>
                </a:rPr>
                <a:t>9</a:t>
              </a:r>
            </a:p>
          </p:txBody>
        </p:sp>
      </p:grpSp>
      <p:grpSp>
        <p:nvGrpSpPr>
          <p:cNvPr id="55" name="Group 54">
            <a:extLst>
              <a:ext uri="{FF2B5EF4-FFF2-40B4-BE49-F238E27FC236}">
                <a16:creationId xmlns:a16="http://schemas.microsoft.com/office/drawing/2014/main" id="{13693147-8620-45E1-BB40-3F4A3BF12B38}"/>
              </a:ext>
            </a:extLst>
          </p:cNvPr>
          <p:cNvGrpSpPr/>
          <p:nvPr/>
        </p:nvGrpSpPr>
        <p:grpSpPr>
          <a:xfrm>
            <a:off x="9689497" y="3521517"/>
            <a:ext cx="457200" cy="529217"/>
            <a:chOff x="6259906" y="3169513"/>
            <a:chExt cx="457200" cy="529217"/>
          </a:xfrm>
        </p:grpSpPr>
        <p:pic>
          <p:nvPicPr>
            <p:cNvPr id="56" name="Picture 22">
              <a:extLst>
                <a:ext uri="{FF2B5EF4-FFF2-40B4-BE49-F238E27FC236}">
                  <a16:creationId xmlns:a16="http://schemas.microsoft.com/office/drawing/2014/main" id="{871E1D7A-8846-40E0-82AC-A4779E3922A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6CAC56F5-F195-4DE8-B932-4A6E7F37C403}"/>
                </a:ext>
              </a:extLst>
            </p:cNvPr>
            <p:cNvSpPr txBox="1"/>
            <p:nvPr/>
          </p:nvSpPr>
          <p:spPr>
            <a:xfrm>
              <a:off x="6334936" y="3452509"/>
              <a:ext cx="326112" cy="246221"/>
            </a:xfrm>
            <a:prstGeom prst="rect">
              <a:avLst/>
            </a:prstGeom>
            <a:noFill/>
          </p:spPr>
          <p:txBody>
            <a:bodyPr wrap="square" rtlCol="0">
              <a:spAutoFit/>
            </a:bodyPr>
            <a:lstStyle/>
            <a:p>
              <a:r>
                <a:rPr lang="en-US" sz="1000" b="1" dirty="0">
                  <a:solidFill>
                    <a:schemeClr val="bg1"/>
                  </a:solidFill>
                </a:rPr>
                <a:t>10</a:t>
              </a:r>
            </a:p>
          </p:txBody>
        </p:sp>
      </p:grpSp>
      <p:grpSp>
        <p:nvGrpSpPr>
          <p:cNvPr id="58" name="Group 57">
            <a:extLst>
              <a:ext uri="{FF2B5EF4-FFF2-40B4-BE49-F238E27FC236}">
                <a16:creationId xmlns:a16="http://schemas.microsoft.com/office/drawing/2014/main" id="{BB554123-9D06-4202-8AE3-5699990A75B7}"/>
              </a:ext>
            </a:extLst>
          </p:cNvPr>
          <p:cNvGrpSpPr/>
          <p:nvPr/>
        </p:nvGrpSpPr>
        <p:grpSpPr>
          <a:xfrm>
            <a:off x="7677459" y="4076893"/>
            <a:ext cx="457200" cy="529644"/>
            <a:chOff x="6259906" y="3169513"/>
            <a:chExt cx="457200" cy="529644"/>
          </a:xfrm>
        </p:grpSpPr>
        <p:pic>
          <p:nvPicPr>
            <p:cNvPr id="59" name="Picture 22">
              <a:extLst>
                <a:ext uri="{FF2B5EF4-FFF2-40B4-BE49-F238E27FC236}">
                  <a16:creationId xmlns:a16="http://schemas.microsoft.com/office/drawing/2014/main" id="{1076CF7E-01EE-4CCB-9FF1-94606C49B5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a:extLst>
                <a:ext uri="{FF2B5EF4-FFF2-40B4-BE49-F238E27FC236}">
                  <a16:creationId xmlns:a16="http://schemas.microsoft.com/office/drawing/2014/main" id="{2A57EFAC-19DE-4A1D-B2EB-B43DEB3BD189}"/>
                </a:ext>
              </a:extLst>
            </p:cNvPr>
            <p:cNvSpPr txBox="1"/>
            <p:nvPr/>
          </p:nvSpPr>
          <p:spPr>
            <a:xfrm>
              <a:off x="6336042" y="3452936"/>
              <a:ext cx="356249" cy="246221"/>
            </a:xfrm>
            <a:prstGeom prst="rect">
              <a:avLst/>
            </a:prstGeom>
            <a:noFill/>
          </p:spPr>
          <p:txBody>
            <a:bodyPr wrap="square" rtlCol="0">
              <a:spAutoFit/>
            </a:bodyPr>
            <a:lstStyle/>
            <a:p>
              <a:r>
                <a:rPr lang="en-US" sz="1000" b="1" dirty="0">
                  <a:solidFill>
                    <a:schemeClr val="bg1"/>
                  </a:solidFill>
                </a:rPr>
                <a:t>11</a:t>
              </a:r>
            </a:p>
          </p:txBody>
        </p:sp>
      </p:grpSp>
      <p:grpSp>
        <p:nvGrpSpPr>
          <p:cNvPr id="61" name="Group 60">
            <a:extLst>
              <a:ext uri="{FF2B5EF4-FFF2-40B4-BE49-F238E27FC236}">
                <a16:creationId xmlns:a16="http://schemas.microsoft.com/office/drawing/2014/main" id="{09789839-3BA1-411B-8EAB-9660C81383AF}"/>
              </a:ext>
            </a:extLst>
          </p:cNvPr>
          <p:cNvGrpSpPr/>
          <p:nvPr/>
        </p:nvGrpSpPr>
        <p:grpSpPr>
          <a:xfrm>
            <a:off x="8184287" y="4076893"/>
            <a:ext cx="457200" cy="529644"/>
            <a:chOff x="6259906" y="3169513"/>
            <a:chExt cx="457200" cy="529644"/>
          </a:xfrm>
        </p:grpSpPr>
        <p:pic>
          <p:nvPicPr>
            <p:cNvPr id="62" name="Picture 22">
              <a:extLst>
                <a:ext uri="{FF2B5EF4-FFF2-40B4-BE49-F238E27FC236}">
                  <a16:creationId xmlns:a16="http://schemas.microsoft.com/office/drawing/2014/main" id="{F7DC77EB-E072-4B84-90C0-C448D8D5DC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a:extLst>
                <a:ext uri="{FF2B5EF4-FFF2-40B4-BE49-F238E27FC236}">
                  <a16:creationId xmlns:a16="http://schemas.microsoft.com/office/drawing/2014/main" id="{FCDA1578-6702-40BA-9E19-CDB840D4B433}"/>
                </a:ext>
              </a:extLst>
            </p:cNvPr>
            <p:cNvSpPr txBox="1"/>
            <p:nvPr/>
          </p:nvSpPr>
          <p:spPr>
            <a:xfrm>
              <a:off x="6333999" y="3452936"/>
              <a:ext cx="343716" cy="246221"/>
            </a:xfrm>
            <a:prstGeom prst="rect">
              <a:avLst/>
            </a:prstGeom>
            <a:noFill/>
          </p:spPr>
          <p:txBody>
            <a:bodyPr wrap="square" rtlCol="0">
              <a:spAutoFit/>
            </a:bodyPr>
            <a:lstStyle/>
            <a:p>
              <a:r>
                <a:rPr lang="en-US" sz="1000" b="1" dirty="0">
                  <a:solidFill>
                    <a:schemeClr val="bg1"/>
                  </a:solidFill>
                </a:rPr>
                <a:t>12</a:t>
              </a:r>
            </a:p>
          </p:txBody>
        </p:sp>
      </p:grpSp>
      <p:grpSp>
        <p:nvGrpSpPr>
          <p:cNvPr id="64" name="Group 63">
            <a:extLst>
              <a:ext uri="{FF2B5EF4-FFF2-40B4-BE49-F238E27FC236}">
                <a16:creationId xmlns:a16="http://schemas.microsoft.com/office/drawing/2014/main" id="{789EF498-9364-4E07-898F-B38CB32A8249}"/>
              </a:ext>
            </a:extLst>
          </p:cNvPr>
          <p:cNvGrpSpPr/>
          <p:nvPr/>
        </p:nvGrpSpPr>
        <p:grpSpPr>
          <a:xfrm>
            <a:off x="8678582" y="4076893"/>
            <a:ext cx="457200" cy="529644"/>
            <a:chOff x="6259906" y="3169513"/>
            <a:chExt cx="457200" cy="529644"/>
          </a:xfrm>
        </p:grpSpPr>
        <p:pic>
          <p:nvPicPr>
            <p:cNvPr id="65" name="Picture 22">
              <a:extLst>
                <a:ext uri="{FF2B5EF4-FFF2-40B4-BE49-F238E27FC236}">
                  <a16:creationId xmlns:a16="http://schemas.microsoft.com/office/drawing/2014/main" id="{C380F54B-7CB7-429C-B30E-1FD58659338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a:extLst>
                <a:ext uri="{FF2B5EF4-FFF2-40B4-BE49-F238E27FC236}">
                  <a16:creationId xmlns:a16="http://schemas.microsoft.com/office/drawing/2014/main" id="{EA2150A6-F662-4B34-8173-39CD9B530469}"/>
                </a:ext>
              </a:extLst>
            </p:cNvPr>
            <p:cNvSpPr txBox="1"/>
            <p:nvPr/>
          </p:nvSpPr>
          <p:spPr>
            <a:xfrm>
              <a:off x="6338011" y="3452936"/>
              <a:ext cx="357943" cy="246221"/>
            </a:xfrm>
            <a:prstGeom prst="rect">
              <a:avLst/>
            </a:prstGeom>
            <a:noFill/>
          </p:spPr>
          <p:txBody>
            <a:bodyPr wrap="square" rtlCol="0">
              <a:spAutoFit/>
            </a:bodyPr>
            <a:lstStyle/>
            <a:p>
              <a:r>
                <a:rPr lang="en-US" sz="1000" b="1" dirty="0">
                  <a:solidFill>
                    <a:schemeClr val="bg1"/>
                  </a:solidFill>
                </a:rPr>
                <a:t>13</a:t>
              </a:r>
            </a:p>
          </p:txBody>
        </p:sp>
      </p:grpSp>
      <p:grpSp>
        <p:nvGrpSpPr>
          <p:cNvPr id="67" name="Group 66">
            <a:extLst>
              <a:ext uri="{FF2B5EF4-FFF2-40B4-BE49-F238E27FC236}">
                <a16:creationId xmlns:a16="http://schemas.microsoft.com/office/drawing/2014/main" id="{C0343F00-0B25-4278-B77B-DDF9ECBD29D6}"/>
              </a:ext>
            </a:extLst>
          </p:cNvPr>
          <p:cNvGrpSpPr/>
          <p:nvPr/>
        </p:nvGrpSpPr>
        <p:grpSpPr>
          <a:xfrm>
            <a:off x="9185061" y="4076893"/>
            <a:ext cx="457200" cy="529644"/>
            <a:chOff x="6259906" y="3169513"/>
            <a:chExt cx="457200" cy="529644"/>
          </a:xfrm>
        </p:grpSpPr>
        <p:pic>
          <p:nvPicPr>
            <p:cNvPr id="68" name="Picture 22">
              <a:extLst>
                <a:ext uri="{FF2B5EF4-FFF2-40B4-BE49-F238E27FC236}">
                  <a16:creationId xmlns:a16="http://schemas.microsoft.com/office/drawing/2014/main" id="{8C89B548-67C0-4255-A2D4-5980908D37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9906" y="3169513"/>
              <a:ext cx="457200" cy="5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a:extLst>
                <a:ext uri="{FF2B5EF4-FFF2-40B4-BE49-F238E27FC236}">
                  <a16:creationId xmlns:a16="http://schemas.microsoft.com/office/drawing/2014/main" id="{F2E815E2-AD01-468D-9DE2-C9BA28E0B75B}"/>
                </a:ext>
              </a:extLst>
            </p:cNvPr>
            <p:cNvSpPr txBox="1"/>
            <p:nvPr/>
          </p:nvSpPr>
          <p:spPr>
            <a:xfrm>
              <a:off x="6332649" y="3452936"/>
              <a:ext cx="328481" cy="246221"/>
            </a:xfrm>
            <a:prstGeom prst="rect">
              <a:avLst/>
            </a:prstGeom>
            <a:noFill/>
          </p:spPr>
          <p:txBody>
            <a:bodyPr wrap="square" rtlCol="0">
              <a:spAutoFit/>
            </a:bodyPr>
            <a:lstStyle/>
            <a:p>
              <a:r>
                <a:rPr lang="en-US" sz="1000" b="1" dirty="0">
                  <a:solidFill>
                    <a:schemeClr val="bg1"/>
                  </a:solidFill>
                </a:rPr>
                <a:t>14</a:t>
              </a:r>
            </a:p>
          </p:txBody>
        </p:sp>
      </p:grpSp>
      <p:grpSp>
        <p:nvGrpSpPr>
          <p:cNvPr id="70" name="Group 69">
            <a:extLst>
              <a:ext uri="{FF2B5EF4-FFF2-40B4-BE49-F238E27FC236}">
                <a16:creationId xmlns:a16="http://schemas.microsoft.com/office/drawing/2014/main" id="{9D866A2A-EA9C-4333-BA0F-6453B75E03CB}"/>
              </a:ext>
            </a:extLst>
          </p:cNvPr>
          <p:cNvGrpSpPr>
            <a:grpSpLocks noChangeAspect="1"/>
          </p:cNvGrpSpPr>
          <p:nvPr/>
        </p:nvGrpSpPr>
        <p:grpSpPr>
          <a:xfrm>
            <a:off x="5131656" y="2953129"/>
            <a:ext cx="731520" cy="811456"/>
            <a:chOff x="3645384" y="2923898"/>
            <a:chExt cx="731520" cy="811456"/>
          </a:xfrm>
        </p:grpSpPr>
        <p:pic>
          <p:nvPicPr>
            <p:cNvPr id="71" name="Picture 20">
              <a:extLst>
                <a:ext uri="{FF2B5EF4-FFF2-40B4-BE49-F238E27FC236}">
                  <a16:creationId xmlns:a16="http://schemas.microsoft.com/office/drawing/2014/main" id="{B3089DBB-BBB2-4FBF-AA23-DDC3EBBA40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384" y="2923898"/>
              <a:ext cx="731520" cy="8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a:extLst>
                <a:ext uri="{FF2B5EF4-FFF2-40B4-BE49-F238E27FC236}">
                  <a16:creationId xmlns:a16="http://schemas.microsoft.com/office/drawing/2014/main" id="{30F81B7E-B3EE-431D-967E-955AC1A88E2B}"/>
                </a:ext>
              </a:extLst>
            </p:cNvPr>
            <p:cNvSpPr txBox="1"/>
            <p:nvPr/>
          </p:nvSpPr>
          <p:spPr>
            <a:xfrm>
              <a:off x="3872537" y="3414865"/>
              <a:ext cx="256643" cy="246221"/>
            </a:xfrm>
            <a:prstGeom prst="rect">
              <a:avLst/>
            </a:prstGeom>
            <a:noFill/>
          </p:spPr>
          <p:txBody>
            <a:bodyPr wrap="square" rtlCol="0">
              <a:spAutoFit/>
            </a:bodyPr>
            <a:lstStyle/>
            <a:p>
              <a:r>
                <a:rPr lang="en-US" sz="1200" b="1" dirty="0">
                  <a:solidFill>
                    <a:schemeClr val="bg1"/>
                  </a:solidFill>
                </a:rPr>
                <a:t>B</a:t>
              </a:r>
            </a:p>
          </p:txBody>
        </p:sp>
      </p:grpSp>
      <p:grpSp>
        <p:nvGrpSpPr>
          <p:cNvPr id="73" name="Group 72">
            <a:extLst>
              <a:ext uri="{FF2B5EF4-FFF2-40B4-BE49-F238E27FC236}">
                <a16:creationId xmlns:a16="http://schemas.microsoft.com/office/drawing/2014/main" id="{33F6AE5E-08C2-4AF0-97FD-7FCDAF517F1D}"/>
              </a:ext>
            </a:extLst>
          </p:cNvPr>
          <p:cNvGrpSpPr>
            <a:grpSpLocks noChangeAspect="1"/>
          </p:cNvGrpSpPr>
          <p:nvPr/>
        </p:nvGrpSpPr>
        <p:grpSpPr>
          <a:xfrm>
            <a:off x="5886933" y="2965001"/>
            <a:ext cx="731520" cy="811456"/>
            <a:chOff x="3645384" y="2923898"/>
            <a:chExt cx="731520" cy="811456"/>
          </a:xfrm>
        </p:grpSpPr>
        <p:pic>
          <p:nvPicPr>
            <p:cNvPr id="74" name="Picture 20">
              <a:extLst>
                <a:ext uri="{FF2B5EF4-FFF2-40B4-BE49-F238E27FC236}">
                  <a16:creationId xmlns:a16="http://schemas.microsoft.com/office/drawing/2014/main" id="{CDF9F46A-2DE3-4B03-82E4-A0AE108CE6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384" y="2923898"/>
              <a:ext cx="731520" cy="8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74">
              <a:extLst>
                <a:ext uri="{FF2B5EF4-FFF2-40B4-BE49-F238E27FC236}">
                  <a16:creationId xmlns:a16="http://schemas.microsoft.com/office/drawing/2014/main" id="{C5091442-92F1-4710-BD2E-42102062AB16}"/>
                </a:ext>
              </a:extLst>
            </p:cNvPr>
            <p:cNvSpPr txBox="1"/>
            <p:nvPr/>
          </p:nvSpPr>
          <p:spPr>
            <a:xfrm>
              <a:off x="3872537" y="3414865"/>
              <a:ext cx="256643" cy="246221"/>
            </a:xfrm>
            <a:prstGeom prst="rect">
              <a:avLst/>
            </a:prstGeom>
            <a:noFill/>
          </p:spPr>
          <p:txBody>
            <a:bodyPr wrap="square" rtlCol="0">
              <a:spAutoFit/>
            </a:bodyPr>
            <a:lstStyle/>
            <a:p>
              <a:r>
                <a:rPr lang="en-US" sz="1200" b="1" dirty="0">
                  <a:solidFill>
                    <a:schemeClr val="bg1"/>
                  </a:solidFill>
                </a:rPr>
                <a:t>C</a:t>
              </a:r>
            </a:p>
          </p:txBody>
        </p:sp>
      </p:grpSp>
      <p:grpSp>
        <p:nvGrpSpPr>
          <p:cNvPr id="76" name="Group 75">
            <a:extLst>
              <a:ext uri="{FF2B5EF4-FFF2-40B4-BE49-F238E27FC236}">
                <a16:creationId xmlns:a16="http://schemas.microsoft.com/office/drawing/2014/main" id="{FF32878B-CF4A-4769-870C-ED37FBA3B939}"/>
              </a:ext>
            </a:extLst>
          </p:cNvPr>
          <p:cNvGrpSpPr>
            <a:grpSpLocks noChangeAspect="1"/>
          </p:cNvGrpSpPr>
          <p:nvPr/>
        </p:nvGrpSpPr>
        <p:grpSpPr>
          <a:xfrm>
            <a:off x="4355873" y="3802679"/>
            <a:ext cx="731520" cy="811456"/>
            <a:chOff x="3645384" y="2923898"/>
            <a:chExt cx="731520" cy="811456"/>
          </a:xfrm>
        </p:grpSpPr>
        <p:pic>
          <p:nvPicPr>
            <p:cNvPr id="77" name="Picture 20">
              <a:extLst>
                <a:ext uri="{FF2B5EF4-FFF2-40B4-BE49-F238E27FC236}">
                  <a16:creationId xmlns:a16="http://schemas.microsoft.com/office/drawing/2014/main" id="{4DC2306B-55BD-450E-8724-08E387CD0B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384" y="2923898"/>
              <a:ext cx="731520" cy="8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77">
              <a:extLst>
                <a:ext uri="{FF2B5EF4-FFF2-40B4-BE49-F238E27FC236}">
                  <a16:creationId xmlns:a16="http://schemas.microsoft.com/office/drawing/2014/main" id="{27D77AD0-E71B-429C-89F3-103437719B39}"/>
                </a:ext>
              </a:extLst>
            </p:cNvPr>
            <p:cNvSpPr txBox="1"/>
            <p:nvPr/>
          </p:nvSpPr>
          <p:spPr>
            <a:xfrm>
              <a:off x="3872537" y="3414865"/>
              <a:ext cx="256643" cy="246221"/>
            </a:xfrm>
            <a:prstGeom prst="rect">
              <a:avLst/>
            </a:prstGeom>
            <a:noFill/>
          </p:spPr>
          <p:txBody>
            <a:bodyPr wrap="square" rtlCol="0">
              <a:spAutoFit/>
            </a:bodyPr>
            <a:lstStyle/>
            <a:p>
              <a:r>
                <a:rPr lang="en-US" sz="1200" b="1" dirty="0">
                  <a:solidFill>
                    <a:schemeClr val="bg1"/>
                  </a:solidFill>
                </a:rPr>
                <a:t>E</a:t>
              </a:r>
            </a:p>
          </p:txBody>
        </p:sp>
      </p:grpSp>
      <p:grpSp>
        <p:nvGrpSpPr>
          <p:cNvPr id="79" name="Group 78">
            <a:extLst>
              <a:ext uri="{FF2B5EF4-FFF2-40B4-BE49-F238E27FC236}">
                <a16:creationId xmlns:a16="http://schemas.microsoft.com/office/drawing/2014/main" id="{A397A660-0CDB-441F-9210-7BC7475AE01A}"/>
              </a:ext>
            </a:extLst>
          </p:cNvPr>
          <p:cNvGrpSpPr>
            <a:grpSpLocks noChangeAspect="1"/>
          </p:cNvGrpSpPr>
          <p:nvPr/>
        </p:nvGrpSpPr>
        <p:grpSpPr>
          <a:xfrm>
            <a:off x="5122805" y="3802679"/>
            <a:ext cx="731520" cy="811456"/>
            <a:chOff x="3645384" y="2923898"/>
            <a:chExt cx="731520" cy="811456"/>
          </a:xfrm>
        </p:grpSpPr>
        <p:pic>
          <p:nvPicPr>
            <p:cNvPr id="80" name="Picture 20">
              <a:extLst>
                <a:ext uri="{FF2B5EF4-FFF2-40B4-BE49-F238E27FC236}">
                  <a16:creationId xmlns:a16="http://schemas.microsoft.com/office/drawing/2014/main" id="{63F19F69-5619-445B-B690-938B4C7111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384" y="2923898"/>
              <a:ext cx="731520" cy="8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a16="http://schemas.microsoft.com/office/drawing/2014/main" id="{C46F59D0-27EF-4BEB-8BDB-C7F4B084E911}"/>
                </a:ext>
              </a:extLst>
            </p:cNvPr>
            <p:cNvSpPr txBox="1"/>
            <p:nvPr/>
          </p:nvSpPr>
          <p:spPr>
            <a:xfrm>
              <a:off x="3872537" y="3414865"/>
              <a:ext cx="256643" cy="246221"/>
            </a:xfrm>
            <a:prstGeom prst="rect">
              <a:avLst/>
            </a:prstGeom>
            <a:noFill/>
          </p:spPr>
          <p:txBody>
            <a:bodyPr wrap="square" rtlCol="0">
              <a:spAutoFit/>
            </a:bodyPr>
            <a:lstStyle/>
            <a:p>
              <a:r>
                <a:rPr lang="en-US" sz="1200" b="1" dirty="0">
                  <a:solidFill>
                    <a:schemeClr val="bg1"/>
                  </a:solidFill>
                </a:rPr>
                <a:t>F</a:t>
              </a:r>
            </a:p>
          </p:txBody>
        </p:sp>
      </p:grpSp>
      <p:grpSp>
        <p:nvGrpSpPr>
          <p:cNvPr id="82" name="Group 81">
            <a:extLst>
              <a:ext uri="{FF2B5EF4-FFF2-40B4-BE49-F238E27FC236}">
                <a16:creationId xmlns:a16="http://schemas.microsoft.com/office/drawing/2014/main" id="{03F581AA-B691-476E-9423-17C173F3574E}"/>
              </a:ext>
            </a:extLst>
          </p:cNvPr>
          <p:cNvGrpSpPr>
            <a:grpSpLocks noChangeAspect="1"/>
          </p:cNvGrpSpPr>
          <p:nvPr/>
        </p:nvGrpSpPr>
        <p:grpSpPr>
          <a:xfrm>
            <a:off x="5879139" y="3805825"/>
            <a:ext cx="731520" cy="811456"/>
            <a:chOff x="3645384" y="2923898"/>
            <a:chExt cx="731520" cy="811456"/>
          </a:xfrm>
        </p:grpSpPr>
        <p:pic>
          <p:nvPicPr>
            <p:cNvPr id="83" name="Picture 20">
              <a:extLst>
                <a:ext uri="{FF2B5EF4-FFF2-40B4-BE49-F238E27FC236}">
                  <a16:creationId xmlns:a16="http://schemas.microsoft.com/office/drawing/2014/main" id="{1037CE64-974C-4F02-9282-062ECBC11C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384" y="2923898"/>
              <a:ext cx="731520" cy="8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83">
              <a:extLst>
                <a:ext uri="{FF2B5EF4-FFF2-40B4-BE49-F238E27FC236}">
                  <a16:creationId xmlns:a16="http://schemas.microsoft.com/office/drawing/2014/main" id="{A9439892-0F95-4774-9F8A-19B46605E58D}"/>
                </a:ext>
              </a:extLst>
            </p:cNvPr>
            <p:cNvSpPr txBox="1"/>
            <p:nvPr/>
          </p:nvSpPr>
          <p:spPr>
            <a:xfrm>
              <a:off x="3872537" y="3414865"/>
              <a:ext cx="256643" cy="246221"/>
            </a:xfrm>
            <a:prstGeom prst="rect">
              <a:avLst/>
            </a:prstGeom>
            <a:noFill/>
          </p:spPr>
          <p:txBody>
            <a:bodyPr wrap="square" rtlCol="0">
              <a:spAutoFit/>
            </a:bodyPr>
            <a:lstStyle/>
            <a:p>
              <a:r>
                <a:rPr lang="en-US" sz="1200" b="1" dirty="0">
                  <a:solidFill>
                    <a:schemeClr val="bg1"/>
                  </a:solidFill>
                </a:rPr>
                <a:t>G</a:t>
              </a:r>
            </a:p>
          </p:txBody>
        </p:sp>
      </p:grpSp>
      <p:grpSp>
        <p:nvGrpSpPr>
          <p:cNvPr id="85" name="Group 84">
            <a:extLst>
              <a:ext uri="{FF2B5EF4-FFF2-40B4-BE49-F238E27FC236}">
                <a16:creationId xmlns:a16="http://schemas.microsoft.com/office/drawing/2014/main" id="{8EF21509-7007-42D2-819C-49E8EF5BD5BB}"/>
              </a:ext>
            </a:extLst>
          </p:cNvPr>
          <p:cNvGrpSpPr>
            <a:grpSpLocks noChangeAspect="1"/>
          </p:cNvGrpSpPr>
          <p:nvPr/>
        </p:nvGrpSpPr>
        <p:grpSpPr>
          <a:xfrm>
            <a:off x="6643361" y="2965001"/>
            <a:ext cx="731520" cy="811456"/>
            <a:chOff x="3645384" y="2923898"/>
            <a:chExt cx="731520" cy="811456"/>
          </a:xfrm>
        </p:grpSpPr>
        <p:pic>
          <p:nvPicPr>
            <p:cNvPr id="86" name="Picture 20">
              <a:extLst>
                <a:ext uri="{FF2B5EF4-FFF2-40B4-BE49-F238E27FC236}">
                  <a16:creationId xmlns:a16="http://schemas.microsoft.com/office/drawing/2014/main" id="{0626ED56-8890-4185-A045-283533C54C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384" y="2923898"/>
              <a:ext cx="731520" cy="81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D0576675-F6B6-406F-8D23-D2B70549F9C7}"/>
                </a:ext>
              </a:extLst>
            </p:cNvPr>
            <p:cNvSpPr txBox="1"/>
            <p:nvPr/>
          </p:nvSpPr>
          <p:spPr>
            <a:xfrm>
              <a:off x="3872537" y="3414865"/>
              <a:ext cx="256643" cy="246221"/>
            </a:xfrm>
            <a:prstGeom prst="rect">
              <a:avLst/>
            </a:prstGeom>
            <a:noFill/>
          </p:spPr>
          <p:txBody>
            <a:bodyPr wrap="square" rtlCol="0">
              <a:spAutoFit/>
            </a:bodyPr>
            <a:lstStyle/>
            <a:p>
              <a:r>
                <a:rPr lang="en-US" sz="1200" b="1" dirty="0">
                  <a:solidFill>
                    <a:schemeClr val="bg1"/>
                  </a:solidFill>
                </a:rPr>
                <a:t>D</a:t>
              </a:r>
            </a:p>
          </p:txBody>
        </p:sp>
      </p:grpSp>
      <p:grpSp>
        <p:nvGrpSpPr>
          <p:cNvPr id="88" name="Group 25">
            <a:extLst>
              <a:ext uri="{FF2B5EF4-FFF2-40B4-BE49-F238E27FC236}">
                <a16:creationId xmlns:a16="http://schemas.microsoft.com/office/drawing/2014/main" id="{E96F776F-3373-4F6F-99C8-FAD364D31285}"/>
              </a:ext>
            </a:extLst>
          </p:cNvPr>
          <p:cNvGrpSpPr>
            <a:grpSpLocks noChangeAspect="1"/>
          </p:cNvGrpSpPr>
          <p:nvPr/>
        </p:nvGrpSpPr>
        <p:grpSpPr bwMode="auto">
          <a:xfrm>
            <a:off x="2220061" y="3078785"/>
            <a:ext cx="1228017" cy="1371600"/>
            <a:chOff x="1066799" y="3608265"/>
            <a:chExt cx="1463040" cy="1715288"/>
          </a:xfrm>
        </p:grpSpPr>
        <p:pic>
          <p:nvPicPr>
            <p:cNvPr id="89" name="Picture 21">
              <a:extLst>
                <a:ext uri="{FF2B5EF4-FFF2-40B4-BE49-F238E27FC236}">
                  <a16:creationId xmlns:a16="http://schemas.microsoft.com/office/drawing/2014/main" id="{5ACA1977-2BEC-4E80-9617-F44DF4E79F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3608265"/>
              <a:ext cx="1463040" cy="17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Box 89">
              <a:extLst>
                <a:ext uri="{FF2B5EF4-FFF2-40B4-BE49-F238E27FC236}">
                  <a16:creationId xmlns:a16="http://schemas.microsoft.com/office/drawing/2014/main" id="{2CF60FCB-9E6B-4B3C-83A8-246CAAF86044}"/>
                </a:ext>
              </a:extLst>
            </p:cNvPr>
            <p:cNvSpPr txBox="1"/>
            <p:nvPr/>
          </p:nvSpPr>
          <p:spPr>
            <a:xfrm>
              <a:off x="1158872" y="4372320"/>
              <a:ext cx="1279501" cy="808285"/>
            </a:xfrm>
            <a:prstGeom prst="rect">
              <a:avLst/>
            </a:prstGeom>
            <a:noFill/>
          </p:spPr>
          <p:txBody>
            <a:bodyPr>
              <a:spAutoFit/>
            </a:bodyPr>
            <a:lstStyle/>
            <a:p>
              <a:pPr algn="ctr" eaLnBrk="1" hangingPunct="1">
                <a:defRPr/>
              </a:pPr>
              <a:endParaRPr lang="en-US" sz="12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Statewide Mobility</a:t>
              </a:r>
            </a:p>
          </p:txBody>
        </p:sp>
      </p:grpSp>
      <p:pic>
        <p:nvPicPr>
          <p:cNvPr id="93" name="Picture 20">
            <a:extLst>
              <a:ext uri="{FF2B5EF4-FFF2-40B4-BE49-F238E27FC236}">
                <a16:creationId xmlns:a16="http://schemas.microsoft.com/office/drawing/2014/main" id="{6801DDB3-26CA-4B24-B5B4-5F07E34FC2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7276" y="857666"/>
            <a:ext cx="12364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2">
            <a:extLst>
              <a:ext uri="{FF2B5EF4-FFF2-40B4-BE49-F238E27FC236}">
                <a16:creationId xmlns:a16="http://schemas.microsoft.com/office/drawing/2014/main" id="{FD43FC68-9755-4E48-BBEC-E645A12D57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28075" y="835400"/>
            <a:ext cx="121954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94">
            <a:extLst>
              <a:ext uri="{FF2B5EF4-FFF2-40B4-BE49-F238E27FC236}">
                <a16:creationId xmlns:a16="http://schemas.microsoft.com/office/drawing/2014/main" id="{F36B31F5-B94D-4E62-9983-5B92996BA625}"/>
              </a:ext>
            </a:extLst>
          </p:cNvPr>
          <p:cNvSpPr txBox="1"/>
          <p:nvPr/>
        </p:nvSpPr>
        <p:spPr bwMode="auto">
          <a:xfrm>
            <a:off x="8240858" y="922018"/>
            <a:ext cx="1073962" cy="1261884"/>
          </a:xfrm>
          <a:prstGeom prst="rect">
            <a:avLst/>
          </a:prstGeom>
          <a:noFill/>
        </p:spPr>
        <p:txBody>
          <a:bodyPr>
            <a:spAutoFit/>
          </a:bodyPr>
          <a:lstStyle/>
          <a:p>
            <a:pPr algn="ctr" eaLnBrk="1" hangingPunct="1">
              <a:defRPr/>
            </a:pPr>
            <a:r>
              <a:rPr lang="en-US" b="1" dirty="0">
                <a:solidFill>
                  <a:schemeClr val="bg1"/>
                </a:solidFill>
                <a:effectLst>
                  <a:outerShdw blurRad="38100" dist="38100" dir="2700000" algn="tl">
                    <a:srgbClr val="000000">
                      <a:alpha val="43137"/>
                    </a:srgbClr>
                  </a:outerShdw>
                </a:effectLst>
                <a:latin typeface="Arial"/>
              </a:rPr>
              <a:t>30%</a:t>
            </a:r>
          </a:p>
          <a:p>
            <a:pPr algn="ctr" eaLnBrk="1" hangingPunct="1">
              <a:defRPr/>
            </a:pPr>
            <a:endParaRPr lang="en-US" sz="10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a:t>
            </a:r>
          </a:p>
          <a:p>
            <a:pPr algn="ctr" eaLnBrk="1" hangingPunct="1">
              <a:defRPr/>
            </a:pPr>
            <a:endParaRPr lang="en-US" sz="12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Division Needs</a:t>
            </a:r>
          </a:p>
        </p:txBody>
      </p:sp>
      <p:sp>
        <p:nvSpPr>
          <p:cNvPr id="96" name="TextBox 95">
            <a:extLst>
              <a:ext uri="{FF2B5EF4-FFF2-40B4-BE49-F238E27FC236}">
                <a16:creationId xmlns:a16="http://schemas.microsoft.com/office/drawing/2014/main" id="{8BB5ECE7-ACD2-4639-A089-5EBB0DC495DE}"/>
              </a:ext>
            </a:extLst>
          </p:cNvPr>
          <p:cNvSpPr txBox="1"/>
          <p:nvPr/>
        </p:nvSpPr>
        <p:spPr bwMode="auto">
          <a:xfrm>
            <a:off x="5214704" y="951918"/>
            <a:ext cx="1073962" cy="1261884"/>
          </a:xfrm>
          <a:prstGeom prst="rect">
            <a:avLst/>
          </a:prstGeom>
          <a:noFill/>
        </p:spPr>
        <p:txBody>
          <a:bodyPr>
            <a:spAutoFit/>
          </a:bodyPr>
          <a:lstStyle/>
          <a:p>
            <a:pPr algn="ctr" eaLnBrk="1" hangingPunct="1">
              <a:defRPr/>
            </a:pPr>
            <a:r>
              <a:rPr lang="en-US" b="1" dirty="0">
                <a:solidFill>
                  <a:schemeClr val="bg1"/>
                </a:solidFill>
                <a:effectLst>
                  <a:outerShdw blurRad="38100" dist="38100" dir="2700000" algn="tl">
                    <a:srgbClr val="000000">
                      <a:alpha val="43137"/>
                    </a:srgbClr>
                  </a:outerShdw>
                </a:effectLst>
                <a:latin typeface="Arial"/>
              </a:rPr>
              <a:t>30%</a:t>
            </a:r>
          </a:p>
          <a:p>
            <a:pPr algn="ctr" eaLnBrk="1" hangingPunct="1">
              <a:defRPr/>
            </a:pPr>
            <a:endParaRPr lang="en-US" sz="10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a:t>
            </a:r>
          </a:p>
          <a:p>
            <a:pPr algn="ctr" eaLnBrk="1" hangingPunct="1">
              <a:defRPr/>
            </a:pPr>
            <a:endParaRPr lang="en-US" sz="1200" b="1" dirty="0">
              <a:solidFill>
                <a:schemeClr val="bg1"/>
              </a:solidFill>
              <a:effectLst>
                <a:outerShdw blurRad="38100" dist="38100" dir="2700000" algn="tl">
                  <a:srgbClr val="000000">
                    <a:alpha val="43137"/>
                  </a:srgbClr>
                </a:outerShdw>
              </a:effectLst>
              <a:latin typeface="Arial"/>
            </a:endParaRPr>
          </a:p>
          <a:p>
            <a:pPr algn="ctr" eaLnBrk="1" hangingPunct="1">
              <a:defRPr/>
            </a:pPr>
            <a:r>
              <a:rPr lang="en-US" sz="1200" b="1" dirty="0">
                <a:solidFill>
                  <a:schemeClr val="bg1"/>
                </a:solidFill>
                <a:effectLst>
                  <a:outerShdw blurRad="38100" dist="38100" dir="2700000" algn="tl">
                    <a:srgbClr val="000000">
                      <a:alpha val="43137"/>
                    </a:srgbClr>
                  </a:outerShdw>
                </a:effectLst>
                <a:latin typeface="Arial"/>
              </a:rPr>
              <a:t>Regional Impact</a:t>
            </a:r>
          </a:p>
        </p:txBody>
      </p:sp>
      <p:sp>
        <p:nvSpPr>
          <p:cNvPr id="2" name="Slide Number Placeholder 1">
            <a:extLst>
              <a:ext uri="{FF2B5EF4-FFF2-40B4-BE49-F238E27FC236}">
                <a16:creationId xmlns:a16="http://schemas.microsoft.com/office/drawing/2014/main" id="{4C6D9623-381C-F4E5-14AE-5B1741BE26EA}"/>
              </a:ext>
            </a:extLst>
          </p:cNvPr>
          <p:cNvSpPr>
            <a:spLocks noGrp="1"/>
          </p:cNvSpPr>
          <p:nvPr>
            <p:ph type="sldNum" sz="quarter" idx="4"/>
          </p:nvPr>
        </p:nvSpPr>
        <p:spPr/>
        <p:txBody>
          <a:bodyPr/>
          <a:lstStyle/>
          <a:p>
            <a:fld id="{71AF279C-F903-5C4F-9E12-139067057548}" type="slidenum">
              <a:rPr lang="en-US" smtClean="0"/>
              <a:pPr/>
              <a:t>14</a:t>
            </a:fld>
            <a:endParaRPr lang="en-US" dirty="0"/>
          </a:p>
        </p:txBody>
      </p:sp>
    </p:spTree>
    <p:extLst>
      <p:ext uri="{BB962C8B-B14F-4D97-AF65-F5344CB8AC3E}">
        <p14:creationId xmlns:p14="http://schemas.microsoft.com/office/powerpoint/2010/main" val="411902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500"/>
                            </p:stCondLst>
                            <p:childTnLst>
                              <p:par>
                                <p:cTn id="44" presetID="27" presetClass="emph" presetSubtype="0" repeatCount="2000" fill="remove" grpId="0" nodeType="afterEffect">
                                  <p:stCondLst>
                                    <p:cond delay="0"/>
                                  </p:stCondLst>
                                  <p:childTnLst>
                                    <p:animClr clrSpc="rgb" dir="cw">
                                      <p:cBhvr override="childStyle">
                                        <p:cTn id="45" dur="250" autoRev="1" fill="remove"/>
                                        <p:tgtEl>
                                          <p:spTgt spid="16"/>
                                        </p:tgtEl>
                                        <p:attrNameLst>
                                          <p:attrName>style.color</p:attrName>
                                        </p:attrNameLst>
                                      </p:cBhvr>
                                      <p:to>
                                        <a:schemeClr val="bg1"/>
                                      </p:to>
                                    </p:animClr>
                                    <p:animClr clrSpc="rgb" dir="cw">
                                      <p:cBhvr>
                                        <p:cTn id="46" dur="250" autoRev="1" fill="remove"/>
                                        <p:tgtEl>
                                          <p:spTgt spid="16"/>
                                        </p:tgtEl>
                                        <p:attrNameLst>
                                          <p:attrName>fillcolor</p:attrName>
                                        </p:attrNameLst>
                                      </p:cBhvr>
                                      <p:to>
                                        <a:schemeClr val="bg1"/>
                                      </p:to>
                                    </p:animClr>
                                    <p:set>
                                      <p:cBhvr>
                                        <p:cTn id="47" dur="250" autoRev="1" fill="remove"/>
                                        <p:tgtEl>
                                          <p:spTgt spid="16"/>
                                        </p:tgtEl>
                                        <p:attrNameLst>
                                          <p:attrName>fill.type</p:attrName>
                                        </p:attrNameLst>
                                      </p:cBhvr>
                                      <p:to>
                                        <p:strVal val="solid"/>
                                      </p:to>
                                    </p:set>
                                    <p:set>
                                      <p:cBhvr>
                                        <p:cTn id="48" dur="250" autoRev="1" fill="remove"/>
                                        <p:tgtEl>
                                          <p:spTgt spid="16"/>
                                        </p:tgtEl>
                                        <p:attrNameLst>
                                          <p:attrName>fill.on</p:attrName>
                                        </p:attrNameLst>
                                      </p:cBhvr>
                                      <p:to>
                                        <p:strVal val="true"/>
                                      </p:to>
                                    </p:se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500"/>
                                        <p:tgtEl>
                                          <p:spTgt spid="88"/>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childTnLst>
                          </p:cTn>
                        </p:par>
                        <p:par>
                          <p:cTn id="73" fill="hold">
                            <p:stCondLst>
                              <p:cond delay="4500"/>
                            </p:stCondLst>
                            <p:childTnLst>
                              <p:par>
                                <p:cTn id="74" presetID="10" presetClass="entr" presetSubtype="0" fill="hold"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500"/>
                                        <p:tgtEl>
                                          <p:spTgt spid="85"/>
                                        </p:tgtEl>
                                      </p:cBhvr>
                                    </p:animEffect>
                                  </p:childTnLst>
                                </p:cTn>
                              </p:par>
                            </p:childTnLst>
                          </p:cTn>
                        </p:par>
                        <p:par>
                          <p:cTn id="77" fill="hold">
                            <p:stCondLst>
                              <p:cond delay="5000"/>
                            </p:stCondLst>
                            <p:childTnLst>
                              <p:par>
                                <p:cTn id="78" presetID="10" presetClass="entr" presetSubtype="0" fill="hold"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500"/>
                                        <p:tgtEl>
                                          <p:spTgt spid="76"/>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500"/>
                                        <p:tgtEl>
                                          <p:spTgt spid="79"/>
                                        </p:tgtEl>
                                      </p:cBhvr>
                                    </p:animEffect>
                                  </p:childTnLst>
                                </p:cTn>
                              </p:par>
                            </p:childTnLst>
                          </p:cTn>
                        </p:par>
                        <p:par>
                          <p:cTn id="85" fill="hold">
                            <p:stCondLst>
                              <p:cond delay="6000"/>
                            </p:stCondLst>
                            <p:childTnLst>
                              <p:par>
                                <p:cTn id="86" presetID="10" presetClass="entr" presetSubtype="0"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childTnLst>
                          </p:cTn>
                        </p:par>
                        <p:par>
                          <p:cTn id="89" fill="hold">
                            <p:stCondLst>
                              <p:cond delay="6500"/>
                            </p:stCondLst>
                            <p:childTnLst>
                              <p:par>
                                <p:cTn id="90" presetID="10" presetClass="entr" presetSubtype="0"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7000"/>
                            </p:stCondLst>
                            <p:childTnLst>
                              <p:par>
                                <p:cTn id="94" presetID="10" presetClass="entr" presetSubtype="0"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par>
                          <p:cTn id="97" fill="hold">
                            <p:stCondLst>
                              <p:cond delay="7500"/>
                            </p:stCondLst>
                            <p:childTnLst>
                              <p:par>
                                <p:cTn id="98" presetID="10" presetClass="entr" presetSubtype="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par>
                          <p:cTn id="101" fill="hold">
                            <p:stCondLst>
                              <p:cond delay="8000"/>
                            </p:stCondLst>
                            <p:childTnLst>
                              <p:par>
                                <p:cTn id="102" presetID="10" presetClass="entr" presetSubtype="0"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childTnLst>
                          </p:cTn>
                        </p:par>
                        <p:par>
                          <p:cTn id="105" fill="hold">
                            <p:stCondLst>
                              <p:cond delay="8500"/>
                            </p:stCondLst>
                            <p:childTnLst>
                              <p:par>
                                <p:cTn id="106" presetID="10" presetClass="entr" presetSubtype="0"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childTnLst>
                          </p:cTn>
                        </p:par>
                        <p:par>
                          <p:cTn id="109" fill="hold">
                            <p:stCondLst>
                              <p:cond delay="9000"/>
                            </p:stCondLst>
                            <p:childTnLst>
                              <p:par>
                                <p:cTn id="110" presetID="10" presetClass="entr" presetSubtype="0" fill="hold"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childTnLst>
                          </p:cTn>
                        </p:par>
                        <p:par>
                          <p:cTn id="113" fill="hold">
                            <p:stCondLst>
                              <p:cond delay="9500"/>
                            </p:stCondLst>
                            <p:childTnLst>
                              <p:par>
                                <p:cTn id="114" presetID="10" presetClass="entr" presetSubtype="0" fill="hold"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childTnLst>
                          </p:cTn>
                        </p:par>
                        <p:par>
                          <p:cTn id="117" fill="hold">
                            <p:stCondLst>
                              <p:cond delay="10000"/>
                            </p:stCondLst>
                            <p:childTnLst>
                              <p:par>
                                <p:cTn id="118" presetID="10" presetClass="entr" presetSubtype="0" fill="hold"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500"/>
                                        <p:tgtEl>
                                          <p:spTgt spid="49"/>
                                        </p:tgtEl>
                                      </p:cBhvr>
                                    </p:animEffect>
                                  </p:childTnLst>
                                </p:cTn>
                              </p:par>
                            </p:childTnLst>
                          </p:cTn>
                        </p:par>
                        <p:par>
                          <p:cTn id="121" fill="hold">
                            <p:stCondLst>
                              <p:cond delay="10500"/>
                            </p:stCondLst>
                            <p:childTnLst>
                              <p:par>
                                <p:cTn id="122" presetID="10" presetClass="entr" presetSubtype="0" fill="hold" nodeType="after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fade">
                                      <p:cBhvr>
                                        <p:cTn id="124" dur="500"/>
                                        <p:tgtEl>
                                          <p:spTgt spid="52"/>
                                        </p:tgtEl>
                                      </p:cBhvr>
                                    </p:animEffect>
                                  </p:childTnLst>
                                </p:cTn>
                              </p:par>
                            </p:childTnLst>
                          </p:cTn>
                        </p:par>
                        <p:par>
                          <p:cTn id="125" fill="hold">
                            <p:stCondLst>
                              <p:cond delay="11000"/>
                            </p:stCondLst>
                            <p:childTnLst>
                              <p:par>
                                <p:cTn id="126" presetID="10" presetClass="entr" presetSubtype="0" fill="hold" nodeType="after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500"/>
                                        <p:tgtEl>
                                          <p:spTgt spid="55"/>
                                        </p:tgtEl>
                                      </p:cBhvr>
                                    </p:animEffect>
                                  </p:childTnLst>
                                </p:cTn>
                              </p:par>
                            </p:childTnLst>
                          </p:cTn>
                        </p:par>
                        <p:par>
                          <p:cTn id="129" fill="hold">
                            <p:stCondLst>
                              <p:cond delay="11500"/>
                            </p:stCondLst>
                            <p:childTnLst>
                              <p:par>
                                <p:cTn id="130" presetID="10" presetClass="entr" presetSubtype="0" fill="hold"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par>
                          <p:cTn id="133" fill="hold">
                            <p:stCondLst>
                              <p:cond delay="12000"/>
                            </p:stCondLst>
                            <p:childTnLst>
                              <p:par>
                                <p:cTn id="134" presetID="10" presetClass="entr" presetSubtype="0" fill="hold" nodeType="afterEffect">
                                  <p:stCondLst>
                                    <p:cond delay="0"/>
                                  </p:stCondLst>
                                  <p:childTnLst>
                                    <p:set>
                                      <p:cBhvr>
                                        <p:cTn id="135" dur="1" fill="hold">
                                          <p:stCondLst>
                                            <p:cond delay="0"/>
                                          </p:stCondLst>
                                        </p:cTn>
                                        <p:tgtEl>
                                          <p:spTgt spid="61"/>
                                        </p:tgtEl>
                                        <p:attrNameLst>
                                          <p:attrName>style.visibility</p:attrName>
                                        </p:attrNameLst>
                                      </p:cBhvr>
                                      <p:to>
                                        <p:strVal val="visible"/>
                                      </p:to>
                                    </p:set>
                                    <p:animEffect transition="in" filter="fade">
                                      <p:cBhvr>
                                        <p:cTn id="136" dur="500"/>
                                        <p:tgtEl>
                                          <p:spTgt spid="61"/>
                                        </p:tgtEl>
                                      </p:cBhvr>
                                    </p:animEffect>
                                  </p:childTnLst>
                                </p:cTn>
                              </p:par>
                            </p:childTnLst>
                          </p:cTn>
                        </p:par>
                        <p:par>
                          <p:cTn id="137" fill="hold">
                            <p:stCondLst>
                              <p:cond delay="12500"/>
                            </p:stCondLst>
                            <p:childTnLst>
                              <p:par>
                                <p:cTn id="138" presetID="10" presetClass="entr" presetSubtype="0" fill="hold" nodeType="after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fade">
                                      <p:cBhvr>
                                        <p:cTn id="140" dur="500"/>
                                        <p:tgtEl>
                                          <p:spTgt spid="64"/>
                                        </p:tgtEl>
                                      </p:cBhvr>
                                    </p:animEffect>
                                  </p:childTnLst>
                                </p:cTn>
                              </p:par>
                            </p:childTnLst>
                          </p:cTn>
                        </p:par>
                        <p:par>
                          <p:cTn id="141" fill="hold">
                            <p:stCondLst>
                              <p:cond delay="13000"/>
                            </p:stCondLst>
                            <p:childTnLst>
                              <p:par>
                                <p:cTn id="142" presetID="10" presetClass="entr" presetSubtype="0" fill="hold"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6" grpId="1"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A1A27E44-C4BB-40AE-A263-12649BFF1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 r="1666"/>
          <a:stretch/>
        </p:blipFill>
        <p:spPr bwMode="auto">
          <a:xfrm>
            <a:off x="1371600" y="402422"/>
            <a:ext cx="10433572" cy="580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Hexagon 6">
            <a:extLst>
              <a:ext uri="{FF2B5EF4-FFF2-40B4-BE49-F238E27FC236}">
                <a16:creationId xmlns:a16="http://schemas.microsoft.com/office/drawing/2014/main" id="{3C58E8DD-1D3F-4A05-89E1-B6B03F8DA559}"/>
              </a:ext>
            </a:extLst>
          </p:cNvPr>
          <p:cNvSpPr/>
          <p:nvPr/>
        </p:nvSpPr>
        <p:spPr>
          <a:xfrm>
            <a:off x="819150" y="418751"/>
            <a:ext cx="1981200" cy="1752600"/>
          </a:xfrm>
          <a:prstGeom prst="hexagon">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8" name="TextBox 6">
            <a:extLst>
              <a:ext uri="{FF2B5EF4-FFF2-40B4-BE49-F238E27FC236}">
                <a16:creationId xmlns:a16="http://schemas.microsoft.com/office/drawing/2014/main" id="{5BC24845-D9D2-4E13-959F-FD0B79433FAA}"/>
              </a:ext>
            </a:extLst>
          </p:cNvPr>
          <p:cNvSpPr txBox="1">
            <a:spLocks noChangeArrowheads="1"/>
          </p:cNvSpPr>
          <p:nvPr/>
        </p:nvSpPr>
        <p:spPr bwMode="auto">
          <a:xfrm>
            <a:off x="933450" y="818007"/>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2800" b="1" dirty="0">
                <a:solidFill>
                  <a:srgbClr val="13424D"/>
                </a:solidFill>
                <a:latin typeface="Calibri" pitchFamily="34" charset="0"/>
                <a:cs typeface="Calibri" pitchFamily="34" charset="0"/>
              </a:rPr>
              <a:t>regions &amp;</a:t>
            </a:r>
          </a:p>
          <a:p>
            <a:pPr algn="ctr" eaLnBrk="1" fontAlgn="base" hangingPunct="1">
              <a:spcBef>
                <a:spcPct val="0"/>
              </a:spcBef>
              <a:spcAft>
                <a:spcPct val="0"/>
              </a:spcAft>
            </a:pPr>
            <a:r>
              <a:rPr lang="en-US" sz="2800" b="1" dirty="0">
                <a:solidFill>
                  <a:srgbClr val="13424D"/>
                </a:solidFill>
                <a:latin typeface="Calibri" pitchFamily="34" charset="0"/>
                <a:cs typeface="Calibri" pitchFamily="34" charset="0"/>
              </a:rPr>
              <a:t>divisions</a:t>
            </a:r>
          </a:p>
        </p:txBody>
      </p:sp>
      <p:sp>
        <p:nvSpPr>
          <p:cNvPr id="2" name="Slide Number Placeholder 1">
            <a:extLst>
              <a:ext uri="{FF2B5EF4-FFF2-40B4-BE49-F238E27FC236}">
                <a16:creationId xmlns:a16="http://schemas.microsoft.com/office/drawing/2014/main" id="{A8AAF10C-D384-AAA8-FF66-A98679E9154D}"/>
              </a:ext>
            </a:extLst>
          </p:cNvPr>
          <p:cNvSpPr>
            <a:spLocks noGrp="1"/>
          </p:cNvSpPr>
          <p:nvPr>
            <p:ph type="sldNum" sz="quarter" idx="4"/>
          </p:nvPr>
        </p:nvSpPr>
        <p:spPr/>
        <p:txBody>
          <a:bodyPr/>
          <a:lstStyle/>
          <a:p>
            <a:fld id="{71AF279C-F903-5C4F-9E12-139067057548}" type="slidenum">
              <a:rPr lang="en-US" smtClean="0"/>
              <a:pPr/>
              <a:t>15</a:t>
            </a:fld>
            <a:endParaRPr lang="en-US" dirty="0"/>
          </a:p>
        </p:txBody>
      </p:sp>
    </p:spTree>
    <p:extLst>
      <p:ext uri="{BB962C8B-B14F-4D97-AF65-F5344CB8AC3E}">
        <p14:creationId xmlns:p14="http://schemas.microsoft.com/office/powerpoint/2010/main" val="171693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01DFEA-D9B5-4BDF-92AA-D24237AF968F}"/>
              </a:ext>
            </a:extLst>
          </p:cNvPr>
          <p:cNvSpPr txBox="1">
            <a:spLocks/>
          </p:cNvSpPr>
          <p:nvPr/>
        </p:nvSpPr>
        <p:spPr bwMode="auto">
          <a:xfrm>
            <a:off x="2070153" y="312286"/>
            <a:ext cx="8270875" cy="6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595959"/>
                </a:solidFill>
                <a:latin typeface="Arial"/>
                <a:ea typeface="ＭＳ Ｐゴシック" panose="020B0600070205080204"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pPr eaLnBrk="1" hangingPunct="1">
              <a:defRPr/>
            </a:pPr>
            <a:r>
              <a:rPr lang="en-US" sz="3200" dirty="0">
                <a:ea typeface="MS PGothic" pitchFamily="34" charset="-128"/>
              </a:rPr>
              <a:t>Quantitative Score vs. Local Input</a:t>
            </a:r>
          </a:p>
        </p:txBody>
      </p:sp>
      <p:graphicFrame>
        <p:nvGraphicFramePr>
          <p:cNvPr id="8" name="Group 2">
            <a:extLst>
              <a:ext uri="{FF2B5EF4-FFF2-40B4-BE49-F238E27FC236}">
                <a16:creationId xmlns:a16="http://schemas.microsoft.com/office/drawing/2014/main" id="{9313C61A-5E0A-462E-AF52-A5300FD8A67B}"/>
              </a:ext>
            </a:extLst>
          </p:cNvPr>
          <p:cNvGraphicFramePr>
            <a:graphicFrameLocks noGrp="1"/>
          </p:cNvGraphicFramePr>
          <p:nvPr>
            <p:extLst>
              <p:ext uri="{D42A27DB-BD31-4B8C-83A1-F6EECF244321}">
                <p14:modId xmlns:p14="http://schemas.microsoft.com/office/powerpoint/2010/main" val="3657040234"/>
              </p:ext>
            </p:extLst>
          </p:nvPr>
        </p:nvGraphicFramePr>
        <p:xfrm>
          <a:off x="1811870" y="1848604"/>
          <a:ext cx="8864602" cy="1681424"/>
        </p:xfrm>
        <a:graphic>
          <a:graphicData uri="http://schemas.openxmlformats.org/drawingml/2006/table">
            <a:tbl>
              <a:tblPr/>
              <a:tblGrid>
                <a:gridCol w="1600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60501">
                  <a:extLst>
                    <a:ext uri="{9D8B030D-6E8A-4147-A177-3AD203B41FA5}">
                      <a16:colId xmlns:a16="http://schemas.microsoft.com/office/drawing/2014/main" val="20003"/>
                    </a:ext>
                  </a:extLst>
                </a:gridCol>
                <a:gridCol w="1460501">
                  <a:extLst>
                    <a:ext uri="{9D8B030D-6E8A-4147-A177-3AD203B41FA5}">
                      <a16:colId xmlns:a16="http://schemas.microsoft.com/office/drawing/2014/main" val="20004"/>
                    </a:ext>
                  </a:extLst>
                </a:gridCol>
              </a:tblGrid>
              <a:tr h="16153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bg1"/>
                          </a:solidFill>
                          <a:effectLst/>
                          <a:latin typeface="+mn-lt"/>
                        </a:rPr>
                        <a:t>Statewide Mobility</a:t>
                      </a:r>
                    </a:p>
                  </a:txBody>
                  <a:tcPr marL="182880" marR="91437" marT="45692" marB="45692" anchor="ctr"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1 = 30%</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2 = 25%</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3 = 15%</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4 = 10%</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5</a:t>
                      </a:r>
                      <a:r>
                        <a:rPr kumimoji="0" lang="en-US" sz="1600" b="0" i="0" u="none" strike="noStrike" kern="1200" cap="none" normalizeH="0" baseline="0" dirty="0">
                          <a:ln>
                            <a:noFill/>
                          </a:ln>
                          <a:solidFill>
                            <a:schemeClr val="bg1"/>
                          </a:solidFill>
                          <a:effectLst/>
                          <a:latin typeface="+mn-lt"/>
                          <a:ea typeface="+mn-ea"/>
                          <a:cs typeface="+mn-cs"/>
                        </a:rPr>
                        <a:t> = 15%</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6 = 5%</a:t>
                      </a:r>
                    </a:p>
                  </a:txBody>
                  <a:tcPr marL="91437" marR="91437" marT="45692" marB="45692" anchor="ctr"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33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bg1"/>
                          </a:solidFill>
                          <a:effectLst/>
                          <a:latin typeface="+mn-lt"/>
                        </a:rPr>
                        <a:t>     </a:t>
                      </a: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bg1"/>
                          </a:solidFill>
                          <a:effectLst/>
                          <a:latin typeface="+mn-lt"/>
                        </a:rPr>
                        <a:t>--</a:t>
                      </a: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33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bg1"/>
                          </a:solidFill>
                          <a:effectLst/>
                          <a:latin typeface="+mn-lt"/>
                        </a:rPr>
                        <a:t>--</a:t>
                      </a: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0"/>
                  </a:ext>
                </a:extLst>
              </a:tr>
            </a:tbl>
          </a:graphicData>
        </a:graphic>
      </p:graphicFrame>
      <p:graphicFrame>
        <p:nvGraphicFramePr>
          <p:cNvPr id="9" name="Group 2">
            <a:extLst>
              <a:ext uri="{FF2B5EF4-FFF2-40B4-BE49-F238E27FC236}">
                <a16:creationId xmlns:a16="http://schemas.microsoft.com/office/drawing/2014/main" id="{8DAF5428-C9A2-4750-9EAA-095067CB2FBA}"/>
              </a:ext>
            </a:extLst>
          </p:cNvPr>
          <p:cNvGraphicFramePr>
            <a:graphicFrameLocks noGrp="1"/>
          </p:cNvGraphicFramePr>
          <p:nvPr>
            <p:extLst>
              <p:ext uri="{D42A27DB-BD31-4B8C-83A1-F6EECF244321}">
                <p14:modId xmlns:p14="http://schemas.microsoft.com/office/powerpoint/2010/main" val="1165342360"/>
              </p:ext>
            </p:extLst>
          </p:nvPr>
        </p:nvGraphicFramePr>
        <p:xfrm>
          <a:off x="1811870" y="1086604"/>
          <a:ext cx="8864602" cy="761753"/>
        </p:xfrm>
        <a:graphic>
          <a:graphicData uri="http://schemas.openxmlformats.org/drawingml/2006/table">
            <a:tbl>
              <a:tblPr/>
              <a:tblGrid>
                <a:gridCol w="1600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60501">
                  <a:extLst>
                    <a:ext uri="{9D8B030D-6E8A-4147-A177-3AD203B41FA5}">
                      <a16:colId xmlns:a16="http://schemas.microsoft.com/office/drawing/2014/main" val="20003"/>
                    </a:ext>
                  </a:extLst>
                </a:gridCol>
                <a:gridCol w="1460501">
                  <a:extLst>
                    <a:ext uri="{9D8B030D-6E8A-4147-A177-3AD203B41FA5}">
                      <a16:colId xmlns:a16="http://schemas.microsoft.com/office/drawing/2014/main" val="20004"/>
                    </a:ext>
                  </a:extLst>
                </a:gridCol>
              </a:tblGrid>
              <a:tr h="380980">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rgbClr val="13424D"/>
                          </a:solidFill>
                          <a:effectLst/>
                          <a:latin typeface="+mn-lt"/>
                        </a:rPr>
                        <a:t>Funding Category</a:t>
                      </a:r>
                    </a:p>
                  </a:txBody>
                  <a:tcPr marL="91437" marR="91437" marT="45692" marB="45692" anchor="ctr" anchorCtr="1" horzOverflow="overflow">
                    <a:lnL>
                      <a:noFill/>
                    </a:lnL>
                    <a:lnR>
                      <a:noFill/>
                    </a:lnR>
                    <a:lnT>
                      <a:noFill/>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sng" strike="noStrike" cap="none" normalizeH="0" baseline="0" dirty="0">
                          <a:ln>
                            <a:noFill/>
                          </a:ln>
                          <a:solidFill>
                            <a:srgbClr val="13424D"/>
                          </a:solidFill>
                          <a:effectLst/>
                          <a:latin typeface="+mn-lt"/>
                        </a:rPr>
                        <a:t>QUANTITATIVE</a:t>
                      </a:r>
                    </a:p>
                  </a:txBody>
                  <a:tcPr marL="91437" marR="91437" marT="45692" marB="45692" anchor="ctr" horzOverflow="overflow">
                    <a:lnL>
                      <a:noFill/>
                    </a:lnL>
                    <a:lnR>
                      <a:noFill/>
                    </a:lnR>
                    <a:lnT>
                      <a:noFill/>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sng" strike="noStrike" cap="none" normalizeH="0" baseline="0" dirty="0">
                        <a:ln>
                          <a:noFill/>
                        </a:ln>
                        <a:solidFill>
                          <a:srgbClr val="13424D"/>
                        </a:solidFill>
                        <a:effectLst/>
                        <a:latin typeface="+mn-lt"/>
                      </a:endParaRPr>
                    </a:p>
                  </a:txBody>
                  <a:tcPr marL="91437" marR="91437" marT="45692" marB="45692" anchorCtr="1" horzOverflow="overflow">
                    <a:lnL>
                      <a:noFill/>
                    </a:lnL>
                    <a:lnR>
                      <a:noFill/>
                    </a:lnR>
                    <a:lnT>
                      <a:noFill/>
                    </a:lnT>
                    <a:lnB w="12700" cap="flat" cmpd="sng" algn="ctr">
                      <a:solidFill>
                        <a:srgbClr val="00206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sng" strike="noStrike" cap="none" normalizeH="0" baseline="0" dirty="0">
                          <a:ln>
                            <a:noFill/>
                          </a:ln>
                          <a:solidFill>
                            <a:srgbClr val="13424D"/>
                          </a:solidFill>
                          <a:effectLst/>
                          <a:latin typeface="+mn-lt"/>
                        </a:rPr>
                        <a:t>LOCAL INPUT</a:t>
                      </a:r>
                    </a:p>
                  </a:txBody>
                  <a:tcPr marL="91437" marR="91437" marT="45692" marB="45692" anchorCtr="1" horzOverflow="overflow">
                    <a:lnL>
                      <a:noFill/>
                    </a:lnL>
                    <a:lnR>
                      <a:noFill/>
                    </a:lnR>
                    <a:lnT>
                      <a:noFill/>
                    </a:lnT>
                    <a:lnB w="12700" cap="flat" cmpd="sng" algn="ctr">
                      <a:solidFill>
                        <a:srgbClr val="00206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80773">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a:ln>
                          <a:noFill/>
                        </a:ln>
                        <a:solidFill>
                          <a:srgbClr val="000066"/>
                        </a:solidFill>
                        <a:effectLst/>
                        <a:latin typeface="Arial" pitchFamily="34" charset="0"/>
                      </a:endParaRPr>
                    </a:p>
                  </a:txBody>
                  <a:tcPr marL="91437" marR="91437" marT="45694" marB="45694"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rgbClr val="13424D"/>
                          </a:solidFill>
                          <a:effectLst/>
                          <a:latin typeface="+mn-lt"/>
                        </a:rPr>
                        <a:t>Data</a:t>
                      </a: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a:ln>
                          <a:noFill/>
                        </a:ln>
                        <a:solidFill>
                          <a:srgbClr val="13424D"/>
                        </a:solidFill>
                        <a:effectLst/>
                        <a:latin typeface="+mn-lt"/>
                      </a:endParaRP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rgbClr val="13424D"/>
                          </a:solidFill>
                          <a:effectLst/>
                          <a:latin typeface="+mn-lt"/>
                        </a:rPr>
                        <a:t>Division</a:t>
                      </a: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rgbClr val="13424D"/>
                          </a:solidFill>
                          <a:effectLst/>
                          <a:latin typeface="+mn-lt"/>
                        </a:rPr>
                        <a:t>MPO/RPO</a:t>
                      </a: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21243350-F71D-4A42-BEFF-3DCFAE1863B3}"/>
              </a:ext>
            </a:extLst>
          </p:cNvPr>
          <p:cNvGraphicFramePr>
            <a:graphicFrameLocks noGrp="1"/>
          </p:cNvGraphicFramePr>
          <p:nvPr>
            <p:extLst>
              <p:ext uri="{D42A27DB-BD31-4B8C-83A1-F6EECF244321}">
                <p14:modId xmlns:p14="http://schemas.microsoft.com/office/powerpoint/2010/main" val="3147004834"/>
              </p:ext>
            </p:extLst>
          </p:nvPr>
        </p:nvGraphicFramePr>
        <p:xfrm>
          <a:off x="1811870" y="3601204"/>
          <a:ext cx="8864602" cy="1412184"/>
        </p:xfrm>
        <a:graphic>
          <a:graphicData uri="http://schemas.openxmlformats.org/drawingml/2006/table">
            <a:tbl>
              <a:tblPr/>
              <a:tblGrid>
                <a:gridCol w="1600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60501">
                  <a:extLst>
                    <a:ext uri="{9D8B030D-6E8A-4147-A177-3AD203B41FA5}">
                      <a16:colId xmlns:a16="http://schemas.microsoft.com/office/drawing/2014/main" val="20003"/>
                    </a:ext>
                  </a:extLst>
                </a:gridCol>
                <a:gridCol w="1460501">
                  <a:extLst>
                    <a:ext uri="{9D8B030D-6E8A-4147-A177-3AD203B41FA5}">
                      <a16:colId xmlns:a16="http://schemas.microsoft.com/office/drawing/2014/main" val="20004"/>
                    </a:ext>
                  </a:extLst>
                </a:gridCol>
              </a:tblGrid>
              <a:tr h="14070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bg1"/>
                          </a:solidFill>
                          <a:effectLst/>
                          <a:latin typeface="+mn-lt"/>
                        </a:rPr>
                        <a:t>Regional Impact</a:t>
                      </a:r>
                    </a:p>
                  </a:txBody>
                  <a:tcPr marL="182880" marR="91437"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1 = 20%</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2 = 20%</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3 = 10%</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defRPr/>
                      </a:pPr>
                      <a:r>
                        <a:rPr kumimoji="0" lang="en-US" sz="1600" b="0" i="0" u="none" strike="noStrike" cap="none" normalizeH="0" baseline="0" dirty="0">
                          <a:ln>
                            <a:noFill/>
                          </a:ln>
                          <a:solidFill>
                            <a:schemeClr val="bg1"/>
                          </a:solidFill>
                          <a:effectLst/>
                          <a:latin typeface="+mn-lt"/>
                        </a:rPr>
                        <a:t>Criteria 4</a:t>
                      </a:r>
                      <a:r>
                        <a:rPr kumimoji="0" lang="en-US" sz="1600" b="0" i="0" u="none" strike="noStrike" kern="1200" cap="none" normalizeH="0" baseline="0" dirty="0">
                          <a:ln>
                            <a:noFill/>
                          </a:ln>
                          <a:solidFill>
                            <a:schemeClr val="bg1"/>
                          </a:solidFill>
                          <a:effectLst/>
                          <a:latin typeface="+mn-lt"/>
                          <a:ea typeface="+mn-ea"/>
                          <a:cs typeface="+mn-cs"/>
                        </a:rPr>
                        <a:t> = 10%</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5</a:t>
                      </a:r>
                      <a:r>
                        <a:rPr kumimoji="0" lang="en-US" sz="1600" b="0" i="0" u="none" strike="noStrike" kern="1200" cap="none" normalizeH="0" baseline="0" dirty="0">
                          <a:ln>
                            <a:noFill/>
                          </a:ln>
                          <a:solidFill>
                            <a:schemeClr val="bg1"/>
                          </a:solidFill>
                          <a:effectLst/>
                          <a:latin typeface="+mn-lt"/>
                          <a:ea typeface="+mn-ea"/>
                          <a:cs typeface="+mn-cs"/>
                        </a:rPr>
                        <a:t> = 10%</a:t>
                      </a:r>
                    </a:p>
                  </a:txBody>
                  <a:tcPr marL="91437" marR="91437" marT="45692" marB="4569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a:ln>
                          <a:noFill/>
                        </a:ln>
                        <a:solidFill>
                          <a:schemeClr val="bg1"/>
                        </a:solidFill>
                        <a:effectLst/>
                        <a:latin typeface="+mn-lt"/>
                      </a:endParaRPr>
                    </a:p>
                  </a:txBody>
                  <a:tcPr marL="91437" marR="91437" marT="45692" marB="45692"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a:ln>
                          <a:noFill/>
                        </a:ln>
                        <a:solidFill>
                          <a:schemeClr val="bg1"/>
                        </a:solidFill>
                        <a:effectLst/>
                        <a:latin typeface="+mn-lt"/>
                      </a:endParaRPr>
                    </a:p>
                  </a:txBody>
                  <a:tcPr marL="91437" marR="91437" marT="45692" marB="45692"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a:ln>
                          <a:noFill/>
                        </a:ln>
                        <a:solidFill>
                          <a:schemeClr val="bg1"/>
                        </a:solidFill>
                        <a:effectLst/>
                        <a:latin typeface="+mn-lt"/>
                      </a:endParaRPr>
                    </a:p>
                  </a:txBody>
                  <a:tcPr marL="91437" marR="91437" marT="45692" marB="45692"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EAA6A868-9833-4938-837C-C39997F5EB7B}"/>
              </a:ext>
            </a:extLst>
          </p:cNvPr>
          <p:cNvGraphicFramePr>
            <a:graphicFrameLocks noGrp="1"/>
          </p:cNvGraphicFramePr>
          <p:nvPr>
            <p:extLst>
              <p:ext uri="{D42A27DB-BD31-4B8C-83A1-F6EECF244321}">
                <p14:modId xmlns:p14="http://schemas.microsoft.com/office/powerpoint/2010/main" val="3140535899"/>
              </p:ext>
            </p:extLst>
          </p:nvPr>
        </p:nvGraphicFramePr>
        <p:xfrm>
          <a:off x="1811870" y="5084620"/>
          <a:ext cx="8864598" cy="1412184"/>
        </p:xfrm>
        <a:graphic>
          <a:graphicData uri="http://schemas.openxmlformats.org/drawingml/2006/table">
            <a:tbl>
              <a:tblPr/>
              <a:tblGrid>
                <a:gridCol w="1600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60499">
                  <a:extLst>
                    <a:ext uri="{9D8B030D-6E8A-4147-A177-3AD203B41FA5}">
                      <a16:colId xmlns:a16="http://schemas.microsoft.com/office/drawing/2014/main" val="20003"/>
                    </a:ext>
                  </a:extLst>
                </a:gridCol>
                <a:gridCol w="1460499">
                  <a:extLst>
                    <a:ext uri="{9D8B030D-6E8A-4147-A177-3AD203B41FA5}">
                      <a16:colId xmlns:a16="http://schemas.microsoft.com/office/drawing/2014/main" val="20004"/>
                    </a:ext>
                  </a:extLst>
                </a:gridCol>
              </a:tblGrid>
              <a:tr h="14070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a:ln>
                            <a:noFill/>
                          </a:ln>
                          <a:solidFill>
                            <a:schemeClr val="bg1"/>
                          </a:solidFill>
                          <a:effectLst/>
                          <a:latin typeface="+mn-lt"/>
                        </a:rPr>
                        <a:t>Division Needs</a:t>
                      </a:r>
                    </a:p>
                  </a:txBody>
                  <a:tcPr marL="182880" marR="91437" marT="45692" marB="45692" anchor="ctr"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1 = 15%</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2 = 15%</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3 = 10%</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defRPr/>
                      </a:pPr>
                      <a:r>
                        <a:rPr kumimoji="0" lang="en-US" sz="1600" b="0" i="0" u="none" strike="noStrike" cap="none" normalizeH="0" baseline="0" dirty="0">
                          <a:ln>
                            <a:noFill/>
                          </a:ln>
                          <a:solidFill>
                            <a:schemeClr val="bg1"/>
                          </a:solidFill>
                          <a:effectLst/>
                          <a:latin typeface="+mn-lt"/>
                        </a:rPr>
                        <a:t>Criteria 4</a:t>
                      </a:r>
                      <a:r>
                        <a:rPr kumimoji="0" lang="en-US" sz="1600" b="0" i="0" u="none" strike="noStrike" kern="1200" cap="none" normalizeH="0" baseline="0" dirty="0">
                          <a:ln>
                            <a:noFill/>
                          </a:ln>
                          <a:solidFill>
                            <a:schemeClr val="bg1"/>
                          </a:solidFill>
                          <a:effectLst/>
                          <a:latin typeface="+mn-lt"/>
                          <a:ea typeface="+mn-ea"/>
                          <a:cs typeface="+mn-cs"/>
                        </a:rPr>
                        <a:t> = 5%</a:t>
                      </a:r>
                    </a:p>
                    <a:p>
                      <a:pPr marL="0" marR="0" lvl="0" indent="0" algn="l" defTabSz="914400" rtl="0" eaLnBrk="1" fontAlgn="base" latinLnBrk="0" hangingPunct="1">
                        <a:lnSpc>
                          <a:spcPct val="100000"/>
                        </a:lnSpc>
                        <a:spcBef>
                          <a:spcPts val="200"/>
                        </a:spcBef>
                        <a:spcAft>
                          <a:spcPct val="0"/>
                        </a:spcAft>
                        <a:buClr>
                          <a:schemeClr val="hlink"/>
                        </a:buClr>
                        <a:buSzPct val="70000"/>
                        <a:buFont typeface="Wingdings" pitchFamily="2" charset="2"/>
                        <a:buNone/>
                        <a:tabLst/>
                      </a:pPr>
                      <a:r>
                        <a:rPr kumimoji="0" lang="en-US" sz="1600" b="0" i="0" u="none" strike="noStrike" cap="none" normalizeH="0" baseline="0" dirty="0">
                          <a:ln>
                            <a:noFill/>
                          </a:ln>
                          <a:solidFill>
                            <a:schemeClr val="bg1"/>
                          </a:solidFill>
                          <a:effectLst/>
                          <a:latin typeface="+mn-lt"/>
                        </a:rPr>
                        <a:t>Criteria 5</a:t>
                      </a:r>
                      <a:r>
                        <a:rPr kumimoji="0" lang="en-US" sz="1600" b="0" i="0" u="none" strike="noStrike" kern="1200" cap="none" normalizeH="0" baseline="0" dirty="0">
                          <a:ln>
                            <a:noFill/>
                          </a:ln>
                          <a:solidFill>
                            <a:schemeClr val="bg1"/>
                          </a:solidFill>
                          <a:effectLst/>
                          <a:latin typeface="+mn-lt"/>
                          <a:ea typeface="+mn-ea"/>
                          <a:cs typeface="+mn-cs"/>
                        </a:rPr>
                        <a:t> = 5%</a:t>
                      </a:r>
                    </a:p>
                  </a:txBody>
                  <a:tcPr marL="91437" marR="91437" marT="45692" marB="45692" anchor="ctr" horzOverflow="overflow">
                    <a:lnL>
                      <a:noFill/>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99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kern="1200" cap="none" normalizeH="0" baseline="0" dirty="0">
                          <a:ln>
                            <a:noFill/>
                          </a:ln>
                          <a:solidFill>
                            <a:schemeClr val="bg1"/>
                          </a:solidFill>
                          <a:effectLst/>
                          <a:latin typeface="+mn-lt"/>
                          <a:ea typeface="+mn-ea"/>
                          <a:cs typeface="+mn-cs"/>
                        </a:rPr>
                        <a:t>   </a:t>
                      </a: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kern="1200" cap="none" normalizeH="0" baseline="0" dirty="0">
                        <a:ln>
                          <a:noFill/>
                        </a:ln>
                        <a:solidFill>
                          <a:schemeClr val="bg1"/>
                        </a:solidFill>
                        <a:effectLst/>
                        <a:latin typeface="+mn-lt"/>
                        <a:ea typeface="+mn-ea"/>
                        <a:cs typeface="+mn-cs"/>
                      </a:endParaRP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kern="1200" cap="none" normalizeH="0" baseline="0" dirty="0">
                        <a:ln>
                          <a:noFill/>
                        </a:ln>
                        <a:solidFill>
                          <a:schemeClr val="bg1"/>
                        </a:solidFill>
                        <a:effectLst/>
                        <a:latin typeface="+mn-lt"/>
                        <a:ea typeface="+mn-ea"/>
                        <a:cs typeface="+mn-cs"/>
                      </a:endParaRPr>
                    </a:p>
                  </a:txBody>
                  <a:tcPr marL="91437" marR="91437" marT="45692" marB="45692" anchor="ctr" anchorCtr="1" horzOverflow="overflow">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grpSp>
        <p:nvGrpSpPr>
          <p:cNvPr id="12" name="Group 11">
            <a:extLst>
              <a:ext uri="{FF2B5EF4-FFF2-40B4-BE49-F238E27FC236}">
                <a16:creationId xmlns:a16="http://schemas.microsoft.com/office/drawing/2014/main" id="{A5B7511D-666D-46E7-B858-A22F4046CBF4}"/>
              </a:ext>
            </a:extLst>
          </p:cNvPr>
          <p:cNvGrpSpPr/>
          <p:nvPr/>
        </p:nvGrpSpPr>
        <p:grpSpPr>
          <a:xfrm>
            <a:off x="5133951" y="1966825"/>
            <a:ext cx="1524000" cy="1502551"/>
            <a:chOff x="4572000" y="2017820"/>
            <a:chExt cx="1524000" cy="1502551"/>
          </a:xfrm>
        </p:grpSpPr>
        <p:sp>
          <p:nvSpPr>
            <p:cNvPr id="13" name="Right Brace 12">
              <a:extLst>
                <a:ext uri="{FF2B5EF4-FFF2-40B4-BE49-F238E27FC236}">
                  <a16:creationId xmlns:a16="http://schemas.microsoft.com/office/drawing/2014/main" id="{D9572B71-7B8E-4651-9756-001A2988BB16}"/>
                </a:ext>
              </a:extLst>
            </p:cNvPr>
            <p:cNvSpPr/>
            <p:nvPr/>
          </p:nvSpPr>
          <p:spPr>
            <a:xfrm>
              <a:off x="4572000" y="2017820"/>
              <a:ext cx="609600" cy="1502551"/>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dirty="0">
                <a:solidFill>
                  <a:prstClr val="black"/>
                </a:solidFill>
              </a:endParaRPr>
            </a:p>
          </p:txBody>
        </p:sp>
        <p:sp>
          <p:nvSpPr>
            <p:cNvPr id="14" name="TextBox 13">
              <a:extLst>
                <a:ext uri="{FF2B5EF4-FFF2-40B4-BE49-F238E27FC236}">
                  <a16:creationId xmlns:a16="http://schemas.microsoft.com/office/drawing/2014/main" id="{566C5BAC-27A8-44E1-BD5B-B4D7C7C32A69}"/>
                </a:ext>
              </a:extLst>
            </p:cNvPr>
            <p:cNvSpPr txBox="1"/>
            <p:nvPr/>
          </p:nvSpPr>
          <p:spPr>
            <a:xfrm>
              <a:off x="5257800" y="2438400"/>
              <a:ext cx="838200" cy="609600"/>
            </a:xfrm>
            <a:prstGeom prst="rect">
              <a:avLst/>
            </a:prstGeom>
            <a:solidFill>
              <a:srgbClr val="0033CC"/>
            </a:solidFill>
          </p:spPr>
          <p:txBody>
            <a:bodyPr vert="horz" wrap="square" lIns="91440" tIns="45720" rIns="91440" bIns="45720" rtlCol="0" anchor="ctr">
              <a:normAutofit/>
            </a:bodyPr>
            <a:lstStyle/>
            <a:p>
              <a:pPr eaLnBrk="1" fontAlgn="auto" hangingPunct="1">
                <a:spcBef>
                  <a:spcPts val="0"/>
                </a:spcBef>
                <a:spcAft>
                  <a:spcPts val="0"/>
                </a:spcAft>
              </a:pPr>
              <a:r>
                <a:rPr lang="en-US" b="1" dirty="0">
                  <a:solidFill>
                    <a:srgbClr val="FFFFFF"/>
                  </a:solidFill>
                  <a:latin typeface="Calibri"/>
                </a:rPr>
                <a:t>100%</a:t>
              </a:r>
            </a:p>
          </p:txBody>
        </p:sp>
      </p:grpSp>
      <p:grpSp>
        <p:nvGrpSpPr>
          <p:cNvPr id="15" name="Group 14">
            <a:extLst>
              <a:ext uri="{FF2B5EF4-FFF2-40B4-BE49-F238E27FC236}">
                <a16:creationId xmlns:a16="http://schemas.microsoft.com/office/drawing/2014/main" id="{A74D5C1D-C66A-4ACD-A5D5-BF8F62086005}"/>
              </a:ext>
            </a:extLst>
          </p:cNvPr>
          <p:cNvGrpSpPr/>
          <p:nvPr/>
        </p:nvGrpSpPr>
        <p:grpSpPr>
          <a:xfrm>
            <a:off x="5143720" y="3682805"/>
            <a:ext cx="1514231" cy="1259951"/>
            <a:chOff x="4581769" y="3733800"/>
            <a:chExt cx="1514231" cy="1259951"/>
          </a:xfrm>
        </p:grpSpPr>
        <p:sp>
          <p:nvSpPr>
            <p:cNvPr id="16" name="Right Brace 15">
              <a:extLst>
                <a:ext uri="{FF2B5EF4-FFF2-40B4-BE49-F238E27FC236}">
                  <a16:creationId xmlns:a16="http://schemas.microsoft.com/office/drawing/2014/main" id="{6BD2C18E-2842-47FD-A1EC-D21AF88F4E89}"/>
                </a:ext>
              </a:extLst>
            </p:cNvPr>
            <p:cNvSpPr/>
            <p:nvPr/>
          </p:nvSpPr>
          <p:spPr>
            <a:xfrm>
              <a:off x="4581769" y="3733800"/>
              <a:ext cx="609600" cy="1259951"/>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17" name="TextBox 16">
              <a:extLst>
                <a:ext uri="{FF2B5EF4-FFF2-40B4-BE49-F238E27FC236}">
                  <a16:creationId xmlns:a16="http://schemas.microsoft.com/office/drawing/2014/main" id="{0227E340-7EB9-4E45-B59B-69FCDD9397B9}"/>
                </a:ext>
              </a:extLst>
            </p:cNvPr>
            <p:cNvSpPr txBox="1"/>
            <p:nvPr/>
          </p:nvSpPr>
          <p:spPr>
            <a:xfrm>
              <a:off x="5257800" y="4038600"/>
              <a:ext cx="838200" cy="609600"/>
            </a:xfrm>
            <a:prstGeom prst="rect">
              <a:avLst/>
            </a:prstGeom>
            <a:solidFill>
              <a:srgbClr val="008000"/>
            </a:solidFill>
          </p:spPr>
          <p:txBody>
            <a:bodyPr vert="horz" wrap="square" lIns="91440" tIns="45720" rIns="91440" bIns="45720" rtlCol="0" anchor="ctr">
              <a:normAutofit/>
            </a:bodyPr>
            <a:lstStyle/>
            <a:p>
              <a:pPr eaLnBrk="1" fontAlgn="auto" hangingPunct="1">
                <a:spcBef>
                  <a:spcPts val="0"/>
                </a:spcBef>
                <a:spcAft>
                  <a:spcPts val="0"/>
                </a:spcAft>
              </a:pPr>
              <a:r>
                <a:rPr lang="en-US" b="1" dirty="0">
                  <a:solidFill>
                    <a:srgbClr val="FFFFFF"/>
                  </a:solidFill>
                  <a:latin typeface="Calibri"/>
                </a:rPr>
                <a:t>70%</a:t>
              </a:r>
            </a:p>
          </p:txBody>
        </p:sp>
      </p:grpSp>
      <p:grpSp>
        <p:nvGrpSpPr>
          <p:cNvPr id="18" name="Group 17">
            <a:extLst>
              <a:ext uri="{FF2B5EF4-FFF2-40B4-BE49-F238E27FC236}">
                <a16:creationId xmlns:a16="http://schemas.microsoft.com/office/drawing/2014/main" id="{20AF7295-0BA3-4FE0-A3D9-68AB4F38E35A}"/>
              </a:ext>
            </a:extLst>
          </p:cNvPr>
          <p:cNvGrpSpPr/>
          <p:nvPr/>
        </p:nvGrpSpPr>
        <p:grpSpPr>
          <a:xfrm>
            <a:off x="5133951" y="5166054"/>
            <a:ext cx="1371600" cy="1259951"/>
            <a:chOff x="4572000" y="5217049"/>
            <a:chExt cx="1371600" cy="1259951"/>
          </a:xfrm>
        </p:grpSpPr>
        <p:sp>
          <p:nvSpPr>
            <p:cNvPr id="19" name="Right Brace 18">
              <a:extLst>
                <a:ext uri="{FF2B5EF4-FFF2-40B4-BE49-F238E27FC236}">
                  <a16:creationId xmlns:a16="http://schemas.microsoft.com/office/drawing/2014/main" id="{F247507F-485A-4E9E-9B73-0ECF2007939B}"/>
                </a:ext>
              </a:extLst>
            </p:cNvPr>
            <p:cNvSpPr/>
            <p:nvPr/>
          </p:nvSpPr>
          <p:spPr>
            <a:xfrm>
              <a:off x="4572000" y="5217049"/>
              <a:ext cx="609600" cy="1259951"/>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20" name="TextBox 19">
              <a:extLst>
                <a:ext uri="{FF2B5EF4-FFF2-40B4-BE49-F238E27FC236}">
                  <a16:creationId xmlns:a16="http://schemas.microsoft.com/office/drawing/2014/main" id="{99B79222-071B-42DA-BD7F-98E5B94293FA}"/>
                </a:ext>
              </a:extLst>
            </p:cNvPr>
            <p:cNvSpPr txBox="1"/>
            <p:nvPr/>
          </p:nvSpPr>
          <p:spPr>
            <a:xfrm>
              <a:off x="5281246" y="5542224"/>
              <a:ext cx="662354" cy="609600"/>
            </a:xfrm>
            <a:prstGeom prst="rect">
              <a:avLst/>
            </a:prstGeom>
            <a:solidFill>
              <a:srgbClr val="FF9900"/>
            </a:solidFill>
          </p:spPr>
          <p:txBody>
            <a:bodyPr vert="horz" wrap="square" lIns="91440" tIns="45720" rIns="91440" bIns="45720" rtlCol="0" anchor="ctr">
              <a:normAutofit/>
            </a:bodyPr>
            <a:lstStyle/>
            <a:p>
              <a:pPr eaLnBrk="1" fontAlgn="auto" hangingPunct="1">
                <a:spcBef>
                  <a:spcPts val="0"/>
                </a:spcBef>
                <a:spcAft>
                  <a:spcPts val="0"/>
                </a:spcAft>
              </a:pPr>
              <a:r>
                <a:rPr lang="en-US" b="1" dirty="0">
                  <a:solidFill>
                    <a:srgbClr val="FFFFFF"/>
                  </a:solidFill>
                  <a:latin typeface="Calibri"/>
                </a:rPr>
                <a:t>50%</a:t>
              </a:r>
            </a:p>
          </p:txBody>
        </p:sp>
      </p:grpSp>
      <p:graphicFrame>
        <p:nvGraphicFramePr>
          <p:cNvPr id="21" name="Table 20">
            <a:extLst>
              <a:ext uri="{FF2B5EF4-FFF2-40B4-BE49-F238E27FC236}">
                <a16:creationId xmlns:a16="http://schemas.microsoft.com/office/drawing/2014/main" id="{52353672-0D29-4475-A16E-76CC4D49D05E}"/>
              </a:ext>
            </a:extLst>
          </p:cNvPr>
          <p:cNvGraphicFramePr>
            <a:graphicFrameLocks noGrp="1"/>
          </p:cNvGraphicFramePr>
          <p:nvPr>
            <p:extLst>
              <p:ext uri="{D42A27DB-BD31-4B8C-83A1-F6EECF244321}">
                <p14:modId xmlns:p14="http://schemas.microsoft.com/office/powerpoint/2010/main" val="3194342936"/>
              </p:ext>
            </p:extLst>
          </p:nvPr>
        </p:nvGraphicFramePr>
        <p:xfrm>
          <a:off x="7516279" y="4024225"/>
          <a:ext cx="2806704" cy="572980"/>
        </p:xfrm>
        <a:graphic>
          <a:graphicData uri="http://schemas.openxmlformats.org/drawingml/2006/table">
            <a:tbl>
              <a:tblPr firstRow="1" bandRow="1">
                <a:tableStyleId>{5C22544A-7EE6-4342-B048-85BDC9FD1C3A}</a:tableStyleId>
              </a:tblPr>
              <a:tblGrid>
                <a:gridCol w="1403352">
                  <a:extLst>
                    <a:ext uri="{9D8B030D-6E8A-4147-A177-3AD203B41FA5}">
                      <a16:colId xmlns:a16="http://schemas.microsoft.com/office/drawing/2014/main" val="20000"/>
                    </a:ext>
                  </a:extLst>
                </a:gridCol>
                <a:gridCol w="1403352">
                  <a:extLst>
                    <a:ext uri="{9D8B030D-6E8A-4147-A177-3AD203B41FA5}">
                      <a16:colId xmlns:a16="http://schemas.microsoft.com/office/drawing/2014/main" val="20001"/>
                    </a:ext>
                  </a:extLst>
                </a:gridCol>
              </a:tblGrid>
              <a:tr h="572980">
                <a:tc>
                  <a:txBody>
                    <a:bodyPr/>
                    <a:lstStyle/>
                    <a:p>
                      <a:pPr algn="ctr"/>
                      <a:r>
                        <a:rPr lang="en-US" sz="1800" dirty="0"/>
                        <a:t>15%</a:t>
                      </a: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8000"/>
                    </a:solidFill>
                  </a:tcPr>
                </a:tc>
                <a:tc>
                  <a:txBody>
                    <a:bodyPr/>
                    <a:lstStyle/>
                    <a:p>
                      <a:pPr algn="ctr"/>
                      <a:r>
                        <a:rPr lang="en-US" sz="1800" dirty="0"/>
                        <a:t>15%</a:t>
                      </a: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bl>
          </a:graphicData>
        </a:graphic>
      </p:graphicFrame>
      <p:graphicFrame>
        <p:nvGraphicFramePr>
          <p:cNvPr id="22" name="Table 21">
            <a:extLst>
              <a:ext uri="{FF2B5EF4-FFF2-40B4-BE49-F238E27FC236}">
                <a16:creationId xmlns:a16="http://schemas.microsoft.com/office/drawing/2014/main" id="{7A4A523C-21C7-40CA-A7BB-0BABD430609C}"/>
              </a:ext>
            </a:extLst>
          </p:cNvPr>
          <p:cNvGraphicFramePr>
            <a:graphicFrameLocks noGrp="1"/>
          </p:cNvGraphicFramePr>
          <p:nvPr>
            <p:extLst>
              <p:ext uri="{D42A27DB-BD31-4B8C-83A1-F6EECF244321}">
                <p14:modId xmlns:p14="http://schemas.microsoft.com/office/powerpoint/2010/main" val="1910916768"/>
              </p:ext>
            </p:extLst>
          </p:nvPr>
        </p:nvGraphicFramePr>
        <p:xfrm>
          <a:off x="7459132" y="5496381"/>
          <a:ext cx="2920998" cy="572980"/>
        </p:xfrm>
        <a:graphic>
          <a:graphicData uri="http://schemas.openxmlformats.org/drawingml/2006/table">
            <a:tbl>
              <a:tblPr firstRow="1" bandRow="1">
                <a:tableStyleId>{5C22544A-7EE6-4342-B048-85BDC9FD1C3A}</a:tableStyleId>
              </a:tblPr>
              <a:tblGrid>
                <a:gridCol w="1460499">
                  <a:extLst>
                    <a:ext uri="{9D8B030D-6E8A-4147-A177-3AD203B41FA5}">
                      <a16:colId xmlns:a16="http://schemas.microsoft.com/office/drawing/2014/main" val="20000"/>
                    </a:ext>
                  </a:extLst>
                </a:gridCol>
                <a:gridCol w="1460499">
                  <a:extLst>
                    <a:ext uri="{9D8B030D-6E8A-4147-A177-3AD203B41FA5}">
                      <a16:colId xmlns:a16="http://schemas.microsoft.com/office/drawing/2014/main" val="20001"/>
                    </a:ext>
                  </a:extLst>
                </a:gridCol>
              </a:tblGrid>
              <a:tr h="572980">
                <a:tc>
                  <a:txBody>
                    <a:bodyPr/>
                    <a:lstStyle/>
                    <a:p>
                      <a:pPr algn="ctr"/>
                      <a:r>
                        <a:rPr lang="en-US" sz="1800" dirty="0"/>
                        <a:t>25%</a:t>
                      </a: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9900"/>
                    </a:solidFill>
                  </a:tcPr>
                </a:tc>
                <a:tc>
                  <a:txBody>
                    <a:bodyPr/>
                    <a:lstStyle/>
                    <a:p>
                      <a:pPr algn="ctr"/>
                      <a:r>
                        <a:rPr lang="en-US" sz="1800" dirty="0"/>
                        <a:t>25%</a:t>
                      </a: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47E99EB5-D49F-735C-1991-D243D5AE6831}"/>
              </a:ext>
            </a:extLst>
          </p:cNvPr>
          <p:cNvSpPr>
            <a:spLocks noGrp="1"/>
          </p:cNvSpPr>
          <p:nvPr>
            <p:ph type="sldNum" sz="quarter" idx="4"/>
          </p:nvPr>
        </p:nvSpPr>
        <p:spPr/>
        <p:txBody>
          <a:bodyPr/>
          <a:lstStyle/>
          <a:p>
            <a:fld id="{71AF279C-F903-5C4F-9E12-139067057548}" type="slidenum">
              <a:rPr lang="en-US" smtClean="0"/>
              <a:pPr/>
              <a:t>16</a:t>
            </a:fld>
            <a:endParaRPr lang="en-US" dirty="0"/>
          </a:p>
        </p:txBody>
      </p:sp>
    </p:spTree>
    <p:extLst>
      <p:ext uri="{BB962C8B-B14F-4D97-AF65-F5344CB8AC3E}">
        <p14:creationId xmlns:p14="http://schemas.microsoft.com/office/powerpoint/2010/main" val="26730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6925F-D1B6-0917-2D2F-A6A5FE4756E9}"/>
              </a:ext>
            </a:extLst>
          </p:cNvPr>
          <p:cNvSpPr>
            <a:spLocks noGrp="1"/>
          </p:cNvSpPr>
          <p:nvPr>
            <p:ph type="title"/>
          </p:nvPr>
        </p:nvSpPr>
        <p:spPr>
          <a:xfrm>
            <a:off x="1151164" y="495160"/>
            <a:ext cx="10131879" cy="286997"/>
          </a:xfrm>
        </p:spPr>
        <p:txBody>
          <a:bodyPr/>
          <a:lstStyle/>
          <a:p>
            <a:pPr algn="ctr"/>
            <a:r>
              <a:rPr lang="en-US" sz="1800" dirty="0"/>
              <a:t>P6.0 Highway Criteria &amp; Weights:</a:t>
            </a:r>
          </a:p>
        </p:txBody>
      </p:sp>
      <p:sp>
        <p:nvSpPr>
          <p:cNvPr id="5" name="Text Placeholder 4">
            <a:extLst>
              <a:ext uri="{FF2B5EF4-FFF2-40B4-BE49-F238E27FC236}">
                <a16:creationId xmlns:a16="http://schemas.microsoft.com/office/drawing/2014/main" id="{6E1057C9-49E0-4EA8-E173-0D16B3016FE8}"/>
              </a:ext>
            </a:extLst>
          </p:cNvPr>
          <p:cNvSpPr>
            <a:spLocks noGrp="1"/>
          </p:cNvSpPr>
          <p:nvPr>
            <p:ph type="body" sz="quarter" idx="10"/>
          </p:nvPr>
        </p:nvSpPr>
        <p:spPr>
          <a:xfrm>
            <a:off x="868038" y="6240463"/>
            <a:ext cx="6939167" cy="365125"/>
          </a:xfrm>
        </p:spPr>
        <p:txBody>
          <a:bodyPr/>
          <a:lstStyle/>
          <a:p>
            <a:r>
              <a:rPr lang="en-US" dirty="0"/>
              <a:t>** There have been minor scoring changes in P7, compared to P6.</a:t>
            </a:r>
          </a:p>
        </p:txBody>
      </p:sp>
      <p:pic>
        <p:nvPicPr>
          <p:cNvPr id="14" name="Picture 13" descr="A screenshot of a graph&#10;&#10;Description automatically generated">
            <a:extLst>
              <a:ext uri="{FF2B5EF4-FFF2-40B4-BE49-F238E27FC236}">
                <a16:creationId xmlns:a16="http://schemas.microsoft.com/office/drawing/2014/main" id="{FB5F4799-A417-C9BB-94B0-C9992F7B966D}"/>
              </a:ext>
            </a:extLst>
          </p:cNvPr>
          <p:cNvPicPr>
            <a:picLocks noChangeAspect="1"/>
          </p:cNvPicPr>
          <p:nvPr/>
        </p:nvPicPr>
        <p:blipFill>
          <a:blip r:embed="rId3"/>
          <a:stretch>
            <a:fillRect/>
          </a:stretch>
        </p:blipFill>
        <p:spPr>
          <a:xfrm>
            <a:off x="868038" y="794592"/>
            <a:ext cx="8131516" cy="5263309"/>
          </a:xfrm>
          <a:prstGeom prst="rect">
            <a:avLst/>
          </a:prstGeom>
        </p:spPr>
      </p:pic>
      <p:sp>
        <p:nvSpPr>
          <p:cNvPr id="2" name="Slide Number Placeholder 1">
            <a:extLst>
              <a:ext uri="{FF2B5EF4-FFF2-40B4-BE49-F238E27FC236}">
                <a16:creationId xmlns:a16="http://schemas.microsoft.com/office/drawing/2014/main" id="{00877C2F-A851-32BE-B30E-A43F4AD13109}"/>
              </a:ext>
            </a:extLst>
          </p:cNvPr>
          <p:cNvSpPr>
            <a:spLocks noGrp="1"/>
          </p:cNvSpPr>
          <p:nvPr>
            <p:ph type="sldNum" sz="quarter" idx="4"/>
          </p:nvPr>
        </p:nvSpPr>
        <p:spPr/>
        <p:txBody>
          <a:bodyPr/>
          <a:lstStyle/>
          <a:p>
            <a:fld id="{71AF279C-F903-5C4F-9E12-139067057548}" type="slidenum">
              <a:rPr lang="en-US" smtClean="0"/>
              <a:pPr/>
              <a:t>17</a:t>
            </a:fld>
            <a:endParaRPr lang="en-US" dirty="0"/>
          </a:p>
        </p:txBody>
      </p:sp>
    </p:spTree>
    <p:extLst>
      <p:ext uri="{BB962C8B-B14F-4D97-AF65-F5344CB8AC3E}">
        <p14:creationId xmlns:p14="http://schemas.microsoft.com/office/powerpoint/2010/main" val="17691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6730D1-7A9A-4D0F-84C8-9574CE856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75" y="1070074"/>
            <a:ext cx="8749430" cy="5447407"/>
          </a:xfrm>
          <a:prstGeom prst="rect">
            <a:avLst/>
          </a:prstGeom>
        </p:spPr>
      </p:pic>
      <p:sp>
        <p:nvSpPr>
          <p:cNvPr id="301058" name="Text Placeholder 3"/>
          <p:cNvSpPr>
            <a:spLocks noGrp="1"/>
          </p:cNvSpPr>
          <p:nvPr>
            <p:ph type="body" sz="quarter" idx="12"/>
          </p:nvPr>
        </p:nvSpPr>
        <p:spPr>
          <a:xfrm>
            <a:off x="6362700" y="88900"/>
            <a:ext cx="3848100" cy="273050"/>
          </a:xfrm>
        </p:spPr>
        <p:txBody>
          <a:bodyPr/>
          <a:lstStyle/>
          <a:p>
            <a:pPr eaLnBrk="1" hangingPunct="1"/>
            <a:r>
              <a:rPr lang="en-US" dirty="0">
                <a:ea typeface="MS PGothic" pitchFamily="34" charset="-128"/>
              </a:rPr>
              <a:t>Session 3:  P6.0 Scoring</a:t>
            </a:r>
            <a:endParaRPr lang="en-US" dirty="0"/>
          </a:p>
          <a:p>
            <a:pPr eaLnBrk="1" hangingPunct="1"/>
            <a:endParaRPr lang="en-US" altLang="en-US" dirty="0">
              <a:latin typeface="Arial" panose="020B0604020202020204" pitchFamily="34" charset="0"/>
              <a:cs typeface="Arial" panose="020B0604020202020204" pitchFamily="34" charset="0"/>
            </a:endParaRPr>
          </a:p>
        </p:txBody>
      </p:sp>
      <p:sp>
        <p:nvSpPr>
          <p:cNvPr id="301061" name="Rectangle 8"/>
          <p:cNvSpPr>
            <a:spLocks noRot="1" noChangeArrowheads="1"/>
          </p:cNvSpPr>
          <p:nvPr/>
        </p:nvSpPr>
        <p:spPr bwMode="auto">
          <a:xfrm>
            <a:off x="1593850" y="409576"/>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endParaRPr lang="en-US" altLang="en-US" sz="1600" b="1">
              <a:solidFill>
                <a:srgbClr val="D20000"/>
              </a:solidFill>
            </a:endParaRPr>
          </a:p>
        </p:txBody>
      </p:sp>
      <p:sp>
        <p:nvSpPr>
          <p:cNvPr id="7" name="Title 1"/>
          <p:cNvSpPr txBox="1">
            <a:spLocks/>
          </p:cNvSpPr>
          <p:nvPr/>
        </p:nvSpPr>
        <p:spPr bwMode="auto">
          <a:xfrm>
            <a:off x="2030411" y="290811"/>
            <a:ext cx="8270875" cy="6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595959"/>
                </a:solidFill>
                <a:latin typeface="Arial"/>
                <a:ea typeface="ＭＳ Ｐゴシック" panose="020B0600070205080204"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pPr eaLnBrk="1" hangingPunct="1">
              <a:defRPr/>
            </a:pPr>
            <a:r>
              <a:rPr lang="en-US" sz="3200" dirty="0">
                <a:ea typeface="MS PGothic" pitchFamily="34" charset="-128"/>
              </a:rPr>
              <a:t>Building Block Level:  Measure</a:t>
            </a:r>
          </a:p>
          <a:p>
            <a:pPr eaLnBrk="1" hangingPunct="1">
              <a:defRPr/>
            </a:pPr>
            <a:r>
              <a:rPr lang="en-US" sz="2000" dirty="0">
                <a:ea typeface="MS PGothic" pitchFamily="34" charset="-128"/>
              </a:rPr>
              <a:t>(Statewide Highway Mobility Segment Example)</a:t>
            </a:r>
          </a:p>
        </p:txBody>
      </p:sp>
      <p:sp>
        <p:nvSpPr>
          <p:cNvPr id="2" name="TextBox 1"/>
          <p:cNvSpPr txBox="1"/>
          <p:nvPr/>
        </p:nvSpPr>
        <p:spPr>
          <a:xfrm>
            <a:off x="6705600" y="2895600"/>
            <a:ext cx="1143000" cy="523220"/>
          </a:xfrm>
          <a:prstGeom prst="rect">
            <a:avLst/>
          </a:prstGeom>
          <a:noFill/>
        </p:spPr>
        <p:txBody>
          <a:bodyPr wrap="square" rtlCol="0">
            <a:spAutoFit/>
          </a:bodyPr>
          <a:lstStyle/>
          <a:p>
            <a:pPr algn="ctr">
              <a:defRPr sz="1000" b="1" i="0" u="none" strike="noStrike" kern="1200" baseline="0">
                <a:solidFill>
                  <a:prstClr val="white"/>
                </a:solidFill>
                <a:latin typeface="+mn-lt"/>
                <a:ea typeface="+mn-ea"/>
                <a:cs typeface="+mn-cs"/>
              </a:defRPr>
            </a:pPr>
            <a:r>
              <a:rPr lang="en-US" sz="1400" b="1" dirty="0">
                <a:solidFill>
                  <a:prstClr val="white"/>
                </a:solidFill>
              </a:rPr>
              <a:t>Congestion 30%</a:t>
            </a:r>
          </a:p>
        </p:txBody>
      </p:sp>
      <p:sp>
        <p:nvSpPr>
          <p:cNvPr id="8" name="TextBox 7"/>
          <p:cNvSpPr txBox="1"/>
          <p:nvPr/>
        </p:nvSpPr>
        <p:spPr>
          <a:xfrm>
            <a:off x="5213349" y="2118836"/>
            <a:ext cx="952500" cy="738664"/>
          </a:xfrm>
          <a:prstGeom prst="rect">
            <a:avLst/>
          </a:prstGeom>
          <a:noFill/>
        </p:spPr>
        <p:txBody>
          <a:bodyPr wrap="square" rtlCol="0">
            <a:spAutoFit/>
          </a:bodyPr>
          <a:lstStyle/>
          <a:p>
            <a:pPr algn="ctr">
              <a:defRPr sz="1000" b="1" i="0" u="none" strike="noStrike" kern="1200" baseline="0">
                <a:solidFill>
                  <a:prstClr val="white"/>
                </a:solidFill>
                <a:latin typeface="+mn-lt"/>
                <a:ea typeface="+mn-ea"/>
                <a:cs typeface="+mn-cs"/>
              </a:defRPr>
            </a:pPr>
            <a:r>
              <a:rPr lang="en-US" sz="1400" b="1" dirty="0">
                <a:solidFill>
                  <a:prstClr val="white"/>
                </a:solidFill>
              </a:rPr>
              <a:t>Economic Comp 10%</a:t>
            </a:r>
          </a:p>
        </p:txBody>
      </p:sp>
      <p:cxnSp>
        <p:nvCxnSpPr>
          <p:cNvPr id="4" name="Straight Connector 3"/>
          <p:cNvCxnSpPr>
            <a:endCxn id="9" idx="0"/>
          </p:cNvCxnSpPr>
          <p:nvPr/>
        </p:nvCxnSpPr>
        <p:spPr>
          <a:xfrm>
            <a:off x="2721512" y="2724417"/>
            <a:ext cx="31262" cy="5461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p:cNvSpPr txBox="1"/>
          <p:nvPr/>
        </p:nvSpPr>
        <p:spPr>
          <a:xfrm>
            <a:off x="4495800" y="4419600"/>
            <a:ext cx="990600" cy="523220"/>
          </a:xfrm>
          <a:prstGeom prst="rect">
            <a:avLst/>
          </a:prstGeom>
          <a:noFill/>
        </p:spPr>
        <p:txBody>
          <a:bodyPr wrap="square" rtlCol="0">
            <a:spAutoFit/>
          </a:bodyPr>
          <a:lstStyle/>
          <a:p>
            <a:pPr algn="ctr">
              <a:defRPr sz="1000" b="1" i="0" u="none" strike="noStrike" kern="1200" baseline="0">
                <a:solidFill>
                  <a:prstClr val="white"/>
                </a:solidFill>
                <a:latin typeface="+mn-lt"/>
                <a:ea typeface="+mn-ea"/>
                <a:cs typeface="+mn-cs"/>
              </a:defRPr>
            </a:pPr>
            <a:r>
              <a:rPr lang="en-US" sz="1400" b="1" dirty="0">
                <a:solidFill>
                  <a:prstClr val="white"/>
                </a:solidFill>
              </a:rPr>
              <a:t>Safety 10%</a:t>
            </a:r>
          </a:p>
        </p:txBody>
      </p:sp>
      <p:sp>
        <p:nvSpPr>
          <p:cNvPr id="11" name="TextBox 10"/>
          <p:cNvSpPr txBox="1"/>
          <p:nvPr/>
        </p:nvSpPr>
        <p:spPr>
          <a:xfrm>
            <a:off x="6335661" y="4419600"/>
            <a:ext cx="1143000" cy="523220"/>
          </a:xfrm>
          <a:prstGeom prst="rect">
            <a:avLst/>
          </a:prstGeom>
          <a:noFill/>
        </p:spPr>
        <p:txBody>
          <a:bodyPr wrap="square" rtlCol="0">
            <a:spAutoFit/>
          </a:bodyPr>
          <a:lstStyle/>
          <a:p>
            <a:pPr algn="ctr">
              <a:defRPr sz="1000" b="1" i="0" u="none" strike="noStrike" kern="1200" baseline="0">
                <a:solidFill>
                  <a:prstClr val="white"/>
                </a:solidFill>
                <a:latin typeface="+mn-lt"/>
                <a:ea typeface="+mn-ea"/>
                <a:cs typeface="+mn-cs"/>
              </a:defRPr>
            </a:pPr>
            <a:r>
              <a:rPr lang="en-US" sz="1400" b="1" dirty="0">
                <a:solidFill>
                  <a:prstClr val="white"/>
                </a:solidFill>
              </a:rPr>
              <a:t>Benefit/Cost 25%</a:t>
            </a:r>
          </a:p>
        </p:txBody>
      </p:sp>
      <p:sp>
        <p:nvSpPr>
          <p:cNvPr id="14" name="TextBox 13"/>
          <p:cNvSpPr txBox="1"/>
          <p:nvPr/>
        </p:nvSpPr>
        <p:spPr>
          <a:xfrm>
            <a:off x="8470414" y="5438974"/>
            <a:ext cx="1638952" cy="307777"/>
          </a:xfrm>
          <a:prstGeom prst="rect">
            <a:avLst/>
          </a:prstGeom>
          <a:solidFill>
            <a:schemeClr val="tx1">
              <a:lumMod val="75000"/>
              <a:lumOff val="25000"/>
            </a:schemeClr>
          </a:solidFill>
        </p:spPr>
        <p:txBody>
          <a:bodyPr wrap="square" rtlCol="0">
            <a:spAutoFit/>
          </a:bodyPr>
          <a:lstStyle/>
          <a:p>
            <a:pPr algn="ctr">
              <a:defRPr sz="1000" b="1" i="0" u="none" strike="noStrike" kern="1200" baseline="0">
                <a:solidFill>
                  <a:prstClr val="white"/>
                </a:solidFill>
                <a:latin typeface="+mn-lt"/>
                <a:ea typeface="+mn-ea"/>
                <a:cs typeface="+mn-cs"/>
              </a:defRPr>
            </a:pPr>
            <a:r>
              <a:rPr lang="en-US" sz="1400" b="1" dirty="0"/>
              <a:t>Funding Leverage</a:t>
            </a:r>
          </a:p>
        </p:txBody>
      </p:sp>
      <p:cxnSp>
        <p:nvCxnSpPr>
          <p:cNvPr id="16" name="Straight Connector 15"/>
          <p:cNvCxnSpPr/>
          <p:nvPr/>
        </p:nvCxnSpPr>
        <p:spPr>
          <a:xfrm flipH="1">
            <a:off x="2712526" y="3793778"/>
            <a:ext cx="8987" cy="46478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9297053" y="5746750"/>
            <a:ext cx="74895" cy="29616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p:cNvSpPr txBox="1"/>
          <p:nvPr/>
        </p:nvSpPr>
        <p:spPr>
          <a:xfrm>
            <a:off x="1876475" y="3270557"/>
            <a:ext cx="1752599" cy="523220"/>
          </a:xfrm>
          <a:prstGeom prst="rect">
            <a:avLst/>
          </a:prstGeom>
          <a:solidFill>
            <a:schemeClr val="tx1">
              <a:lumMod val="75000"/>
              <a:lumOff val="25000"/>
            </a:schemeClr>
          </a:solidFill>
        </p:spPr>
        <p:txBody>
          <a:bodyPr wrap="square" rtlCol="0">
            <a:spAutoFit/>
          </a:bodyPr>
          <a:lstStyle/>
          <a:p>
            <a:pPr algn="ctr">
              <a:defRPr sz="1000" b="1" i="0" u="none" strike="noStrike" kern="1200" baseline="0">
                <a:solidFill>
                  <a:prstClr val="white"/>
                </a:solidFill>
                <a:latin typeface="+mn-lt"/>
                <a:ea typeface="+mn-ea"/>
                <a:cs typeface="+mn-cs"/>
              </a:defRPr>
            </a:pPr>
            <a:r>
              <a:rPr lang="en-US" sz="1400" b="1" dirty="0"/>
              <a:t>Future Interstate Completion Factor</a:t>
            </a:r>
          </a:p>
        </p:txBody>
      </p:sp>
      <p:sp>
        <p:nvSpPr>
          <p:cNvPr id="20" name="TextBox 19"/>
          <p:cNvSpPr txBox="1"/>
          <p:nvPr/>
        </p:nvSpPr>
        <p:spPr>
          <a:xfrm>
            <a:off x="4252937" y="3115330"/>
            <a:ext cx="952500" cy="523220"/>
          </a:xfrm>
          <a:prstGeom prst="rect">
            <a:avLst/>
          </a:prstGeom>
          <a:noFill/>
        </p:spPr>
        <p:txBody>
          <a:bodyPr wrap="square" rtlCol="0">
            <a:spAutoFit/>
          </a:bodyPr>
          <a:lstStyle/>
          <a:p>
            <a:pPr algn="ctr">
              <a:defRPr sz="1000" b="1" i="0" u="none" strike="noStrike" kern="1200" baseline="0">
                <a:solidFill>
                  <a:prstClr val="white"/>
                </a:solidFill>
                <a:latin typeface="+mn-lt"/>
                <a:ea typeface="+mn-ea"/>
                <a:cs typeface="+mn-cs"/>
              </a:defRPr>
            </a:pPr>
            <a:r>
              <a:rPr lang="en-US" sz="1400" b="1" dirty="0">
                <a:solidFill>
                  <a:prstClr val="white"/>
                </a:solidFill>
              </a:rPr>
              <a:t>Freight 25%</a:t>
            </a:r>
          </a:p>
        </p:txBody>
      </p:sp>
      <p:sp>
        <p:nvSpPr>
          <p:cNvPr id="3" name="TextBox 2">
            <a:extLst>
              <a:ext uri="{FF2B5EF4-FFF2-40B4-BE49-F238E27FC236}">
                <a16:creationId xmlns:a16="http://schemas.microsoft.com/office/drawing/2014/main" id="{0C50CEDD-1FBF-6D4F-4F56-EF8AE1B0E037}"/>
              </a:ext>
            </a:extLst>
          </p:cNvPr>
          <p:cNvSpPr txBox="1"/>
          <p:nvPr/>
        </p:nvSpPr>
        <p:spPr>
          <a:xfrm>
            <a:off x="11791489" y="6300240"/>
            <a:ext cx="465825" cy="196977"/>
          </a:xfrm>
          <a:prstGeom prst="rect">
            <a:avLst/>
          </a:prstGeom>
          <a:noFill/>
        </p:spPr>
        <p:txBody>
          <a:bodyPr wrap="square">
            <a:spAutoFit/>
          </a:bodyPr>
          <a:lstStyle/>
          <a:p>
            <a:fld id="{71AF279C-F903-5C4F-9E12-139067057548}" type="slidenum">
              <a:rPr lang="en-US" sz="680" smtClean="0">
                <a:solidFill>
                  <a:schemeClr val="bg1"/>
                </a:solidFill>
                <a:latin typeface="TransportNewMedium_gdi" panose="020B0604020202020204" charset="0"/>
              </a:rPr>
              <a:pPr/>
              <a:t>18</a:t>
            </a:fld>
            <a:endParaRPr lang="en-US" sz="680" dirty="0">
              <a:solidFill>
                <a:schemeClr val="bg1"/>
              </a:solidFill>
              <a:latin typeface="TransportNewMedium_gdi" panose="020B0604020202020204" charset="0"/>
            </a:endParaRPr>
          </a:p>
        </p:txBody>
      </p:sp>
      <p:sp>
        <p:nvSpPr>
          <p:cNvPr id="6" name="Slide Number Placeholder 5">
            <a:extLst>
              <a:ext uri="{FF2B5EF4-FFF2-40B4-BE49-F238E27FC236}">
                <a16:creationId xmlns:a16="http://schemas.microsoft.com/office/drawing/2014/main" id="{B58FA8AD-2891-73A0-0D1A-8ADDEF39E177}"/>
              </a:ext>
            </a:extLst>
          </p:cNvPr>
          <p:cNvSpPr>
            <a:spLocks noGrp="1"/>
          </p:cNvSpPr>
          <p:nvPr>
            <p:ph type="sldNum" sz="quarter" idx="13"/>
          </p:nvPr>
        </p:nvSpPr>
        <p:spPr/>
        <p:txBody>
          <a:bodyPr/>
          <a:lstStyle/>
          <a:p>
            <a:pPr>
              <a:defRPr/>
            </a:pPr>
            <a:fld id="{71CAA48D-1BA3-48C4-9CA6-A4902209BA27}" type="slidenum">
              <a:rPr lang="en-US" altLang="en-US" smtClean="0"/>
              <a:pPr>
                <a:defRPr/>
              </a:pPr>
              <a:t>18</a:t>
            </a:fld>
            <a:endParaRPr lang="en-US" altLang="en-US" dirty="0"/>
          </a:p>
        </p:txBody>
      </p:sp>
    </p:spTree>
    <p:extLst>
      <p:ext uri="{BB962C8B-B14F-4D97-AF65-F5344CB8AC3E}">
        <p14:creationId xmlns:p14="http://schemas.microsoft.com/office/powerpoint/2010/main" val="211607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457200"/>
            <a:ext cx="8686800" cy="914400"/>
          </a:xfrm>
        </p:spPr>
        <p:txBody>
          <a:bodyPr/>
          <a:lstStyle/>
          <a:p>
            <a:r>
              <a:rPr lang="en-US" sz="3600" dirty="0"/>
              <a:t>Bicycle &amp; Pedestrian Scoring</a:t>
            </a:r>
          </a:p>
        </p:txBody>
      </p:sp>
      <p:sp>
        <p:nvSpPr>
          <p:cNvPr id="7" name="Text Placeholder 6"/>
          <p:cNvSpPr>
            <a:spLocks noGrp="1"/>
          </p:cNvSpPr>
          <p:nvPr>
            <p:ph type="body" sz="quarter" idx="12"/>
          </p:nvPr>
        </p:nvSpPr>
        <p:spPr/>
        <p:txBody>
          <a:bodyPr/>
          <a:lstStyle/>
          <a:p>
            <a:r>
              <a:rPr lang="en-US" dirty="0"/>
              <a:t>Session 7:  Non-Highway Scoring - Details</a:t>
            </a:r>
          </a:p>
        </p:txBody>
      </p:sp>
      <p:graphicFrame>
        <p:nvGraphicFramePr>
          <p:cNvPr id="9" name="Group 10"/>
          <p:cNvGraphicFramePr>
            <a:graphicFrameLocks noGrp="1"/>
          </p:cNvGraphicFramePr>
          <p:nvPr/>
        </p:nvGraphicFramePr>
        <p:xfrm>
          <a:off x="1752600" y="1463040"/>
          <a:ext cx="8686800" cy="4236720"/>
        </p:xfrm>
        <a:graphic>
          <a:graphicData uri="http://schemas.openxmlformats.org/drawingml/2006/table">
            <a:tbl>
              <a:tblPr firstRow="1" bandRow="1">
                <a:tableStyleId>{EB344D84-9AFB-497E-A393-DC336BA19D2E}</a:tableStyleId>
              </a:tblPr>
              <a:tblGrid>
                <a:gridCol w="1728633">
                  <a:extLst>
                    <a:ext uri="{9D8B030D-6E8A-4147-A177-3AD203B41FA5}">
                      <a16:colId xmlns:a16="http://schemas.microsoft.com/office/drawing/2014/main" val="20000"/>
                    </a:ext>
                  </a:extLst>
                </a:gridCol>
                <a:gridCol w="5420680">
                  <a:extLst>
                    <a:ext uri="{9D8B030D-6E8A-4147-A177-3AD203B41FA5}">
                      <a16:colId xmlns:a16="http://schemas.microsoft.com/office/drawing/2014/main" val="20001"/>
                    </a:ext>
                  </a:extLst>
                </a:gridCol>
                <a:gridCol w="1537487">
                  <a:extLst>
                    <a:ext uri="{9D8B030D-6E8A-4147-A177-3AD203B41FA5}">
                      <a16:colId xmlns:a16="http://schemas.microsoft.com/office/drawing/2014/main" val="20002"/>
                    </a:ext>
                  </a:extLst>
                </a:gridCol>
              </a:tblGrid>
              <a:tr h="914400">
                <a:tc>
                  <a:txBody>
                    <a:bodyPr/>
                    <a:lstStyle/>
                    <a:p>
                      <a:pPr marL="0" marR="0" lvl="0" indent="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kumimoji="0" lang="en-US" sz="1600" u="none" strike="noStrike" cap="none" normalizeH="0" baseline="0" dirty="0">
                          <a:ln>
                            <a:noFill/>
                          </a:ln>
                          <a:solidFill>
                            <a:schemeClr val="bg1"/>
                          </a:solidFill>
                          <a:effectLst/>
                          <a:latin typeface="Arial" panose="020B0604020202020204" pitchFamily="34" charset="0"/>
                          <a:cs typeface="Arial" panose="020B0604020202020204" pitchFamily="34" charset="0"/>
                        </a:rPr>
                        <a:t>Criteria</a:t>
                      </a:r>
                      <a:endParaRPr kumimoji="0" 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0" marB="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kumimoji="0" lang="en-US" sz="1600" u="none" strike="noStrike" cap="none" normalizeH="0" baseline="0" dirty="0">
                          <a:ln>
                            <a:noFill/>
                          </a:ln>
                          <a:solidFill>
                            <a:schemeClr val="bg1"/>
                          </a:solidFill>
                          <a:effectLst/>
                          <a:latin typeface="Arial" panose="020B0604020202020204" pitchFamily="34" charset="0"/>
                          <a:cs typeface="Arial" panose="020B0604020202020204" pitchFamily="34" charset="0"/>
                        </a:rPr>
                        <a:t>Measure</a:t>
                      </a:r>
                      <a:endParaRPr kumimoji="0" lang="en-US"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0" marB="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Division Needs</a:t>
                      </a:r>
                    </a:p>
                    <a:p>
                      <a:pPr marL="0" marR="0" lvl="0" indent="0" algn="ctr" defTabSz="914400" rtl="0" eaLnBrk="0" fontAlgn="base" latinLnBrk="0" hangingPunct="0">
                        <a:lnSpc>
                          <a:spcPct val="100000"/>
                        </a:lnSpc>
                        <a:spcBef>
                          <a:spcPts val="0"/>
                        </a:spcBef>
                        <a:spcAft>
                          <a:spcPct val="0"/>
                        </a:spcAft>
                        <a:buClr>
                          <a:schemeClr val="hlink"/>
                        </a:buClr>
                        <a:buSzPct val="70000"/>
                        <a:buFont typeface="Wingdings" pitchFamily="2" charset="2"/>
                        <a:buNone/>
                        <a:tabLst/>
                      </a:pPr>
                      <a:r>
                        <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(50%)</a:t>
                      </a:r>
                    </a:p>
                  </a:txBody>
                  <a:tcPr marT="0" marB="0" anchor="ctr" horzOverflow="overflow"/>
                </a:tc>
                <a:extLst>
                  <a:ext uri="{0D108BD9-81ED-4DB2-BD59-A6C34878D82A}">
                    <a16:rowId xmlns:a16="http://schemas.microsoft.com/office/drawing/2014/main" val="10000"/>
                  </a:ext>
                </a:extLst>
              </a:tr>
              <a:tr h="1051560">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cap="none" normalizeH="0" baseline="0" dirty="0">
                          <a:ln>
                            <a:noFill/>
                          </a:ln>
                          <a:effectLst/>
                          <a:latin typeface="Arial" panose="020B0604020202020204" pitchFamily="34" charset="0"/>
                          <a:cs typeface="Arial" panose="020B0604020202020204" pitchFamily="34" charset="0"/>
                        </a:rPr>
                        <a:t>Safety</a:t>
                      </a:r>
                      <a:endParaRPr kumimoji="0" lang="en-US" sz="1600" b="0"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txBody>
                  <a:tcPr marT="0" marB="0" anchor="ctr" horzOverflow="overflow"/>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(Number of crashes x 40%) +</a:t>
                      </a:r>
                    </a:p>
                    <a:p>
                      <a:pPr marL="1371600" indent="-1371600" algn="ctr" defTabSz="458788" eaLnBrk="1" hangingPunct="1">
                        <a:defRPr/>
                      </a:pPr>
                      <a:r>
                        <a:rPr kumimoji="0" lang="en-US" sz="16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(Crash severity x 20%) +</a:t>
                      </a:r>
                    </a:p>
                    <a:p>
                      <a:pPr marL="1371600" indent="-1371600" algn="ctr" defTabSz="458788" eaLnBrk="1" hangingPunct="1">
                        <a:defRPr/>
                      </a:pPr>
                      <a:r>
                        <a:rPr kumimoji="0" lang="en-US" sz="1600" u="none" strike="noStrike" kern="1200" cap="none" normalizeH="0" baseline="0" dirty="0">
                          <a:ln>
                            <a:noFill/>
                          </a:ln>
                          <a:solidFill>
                            <a:srgbClr val="FF0000"/>
                          </a:solidFill>
                          <a:effectLst/>
                          <a:latin typeface="Arial" panose="020B0604020202020204" pitchFamily="34" charset="0"/>
                          <a:ea typeface="+mn-ea"/>
                          <a:cs typeface="Arial" panose="020B0604020202020204" pitchFamily="34" charset="0"/>
                        </a:rPr>
                        <a:t>(Safety risk x 20%)</a:t>
                      </a:r>
                      <a:r>
                        <a:rPr kumimoji="0" lang="en-US" sz="16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 +</a:t>
                      </a:r>
                    </a:p>
                    <a:p>
                      <a:pPr marL="1371600" marR="0" lvl="0" indent="-1371600" algn="ctr" defTabSz="458788" rtl="0" eaLnBrk="1" fontAlgn="base" latinLnBrk="0" hangingPunct="1">
                        <a:lnSpc>
                          <a:spcPct val="100000"/>
                        </a:lnSpc>
                        <a:spcBef>
                          <a:spcPct val="0"/>
                        </a:spcBef>
                        <a:spcAft>
                          <a:spcPct val="0"/>
                        </a:spcAft>
                        <a:buClr>
                          <a:schemeClr val="hlink"/>
                        </a:buClr>
                        <a:buSzPct val="70000"/>
                        <a:buFont typeface="Wingdings" pitchFamily="2" charset="2"/>
                        <a:buNone/>
                        <a:tabLst/>
                        <a:defRPr/>
                      </a:pPr>
                      <a:r>
                        <a:rPr kumimoji="0" lang="en-US" sz="16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(Safety benefit x 20%)</a:t>
                      </a:r>
                    </a:p>
                  </a:txBody>
                  <a:tcPr marT="0" marB="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rgbClr val="FF0000"/>
                          </a:solidFill>
                          <a:effectLst/>
                          <a:latin typeface="Arial" panose="020B0604020202020204" pitchFamily="34" charset="0"/>
                          <a:cs typeface="Arial" panose="020B0604020202020204" pitchFamily="34" charset="0"/>
                        </a:rPr>
                        <a:t>20%</a:t>
                      </a:r>
                      <a:endParaRPr kumimoji="0" lang="en-US" sz="1600" b="0" i="0" u="none" strike="noStrike" kern="1200" cap="none" normalizeH="0" baseline="0" dirty="0">
                        <a:ln>
                          <a:noFill/>
                        </a:ln>
                        <a:solidFill>
                          <a:srgbClr val="FF0000"/>
                        </a:solidFill>
                        <a:effectLst/>
                        <a:latin typeface="Arial" panose="020B0604020202020204" pitchFamily="34" charset="0"/>
                        <a:ea typeface="+mn-ea"/>
                        <a:cs typeface="Arial" panose="020B0604020202020204" pitchFamily="34" charset="0"/>
                      </a:endParaRPr>
                    </a:p>
                  </a:txBody>
                  <a:tcPr marT="0" marB="0" anchor="ctr" horzOverflow="overflow"/>
                </a:tc>
                <a:extLst>
                  <a:ext uri="{0D108BD9-81ED-4DB2-BD59-A6C34878D82A}">
                    <a16:rowId xmlns:a16="http://schemas.microsoft.com/office/drawing/2014/main" val="10001"/>
                  </a:ext>
                </a:extLst>
              </a:tr>
              <a:tr h="838200">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cap="none" normalizeH="0" baseline="0" dirty="0">
                          <a:ln>
                            <a:noFill/>
                          </a:ln>
                          <a:solidFill>
                            <a:srgbClr val="FF0000"/>
                          </a:solidFill>
                          <a:effectLst/>
                          <a:latin typeface="Arial" panose="020B0604020202020204" pitchFamily="34" charset="0"/>
                          <a:cs typeface="Arial" panose="020B0604020202020204" pitchFamily="34" charset="0"/>
                        </a:rPr>
                        <a:t>Accessibility</a:t>
                      </a:r>
                      <a:r>
                        <a:rPr kumimoji="0" lang="en-US" sz="1600" u="none" strike="noStrike" kern="1200" cap="none" normalizeH="0" baseline="0" dirty="0">
                          <a:ln>
                            <a:noFill/>
                          </a:ln>
                          <a:solidFill>
                            <a:srgbClr val="FF0000"/>
                          </a:solidFill>
                          <a:effectLst/>
                          <a:latin typeface="Arial" panose="020B0604020202020204" pitchFamily="34" charset="0"/>
                          <a:ea typeface="+mn-ea"/>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rgbClr val="FF0000"/>
                          </a:solidFill>
                          <a:effectLst/>
                          <a:latin typeface="Arial" panose="020B0604020202020204" pitchFamily="34" charset="0"/>
                          <a:ea typeface="+mn-ea"/>
                          <a:cs typeface="Arial" panose="020B0604020202020204" pitchFamily="34" charset="0"/>
                        </a:rPr>
                        <a:t>Connectivity</a:t>
                      </a:r>
                    </a:p>
                  </a:txBody>
                  <a:tcPr marT="0" marB="0" anchor="ctr" horzOverflow="overflow"/>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rgbClr val="FF0000"/>
                          </a:solidFill>
                          <a:effectLst/>
                          <a:latin typeface="Arial" panose="020B0604020202020204" pitchFamily="34" charset="0"/>
                          <a:ea typeface="+mn-ea"/>
                          <a:cs typeface="Arial" panose="020B0604020202020204" pitchFamily="34" charset="0"/>
                        </a:rPr>
                        <a:t>Points of Interest pts +</a:t>
                      </a:r>
                    </a:p>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rgbClr val="FF0000"/>
                          </a:solidFill>
                          <a:effectLst/>
                          <a:latin typeface="Arial" panose="020B0604020202020204" pitchFamily="34" charset="0"/>
                          <a:ea typeface="+mn-ea"/>
                          <a:cs typeface="Arial" panose="020B0604020202020204" pitchFamily="34" charset="0"/>
                        </a:rPr>
                        <a:t>Connections pts +</a:t>
                      </a:r>
                    </a:p>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rgbClr val="FF0000"/>
                          </a:solidFill>
                          <a:effectLst/>
                          <a:latin typeface="Arial" panose="020B0604020202020204" pitchFamily="34" charset="0"/>
                          <a:ea typeface="+mn-ea"/>
                          <a:cs typeface="Arial" panose="020B0604020202020204" pitchFamily="34" charset="0"/>
                        </a:rPr>
                        <a:t>Route pts</a:t>
                      </a:r>
                    </a:p>
                  </a:txBody>
                  <a:tcPr marT="0" marB="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rgbClr val="FF0000"/>
                          </a:solidFill>
                          <a:effectLst/>
                          <a:latin typeface="Arial" panose="020B0604020202020204" pitchFamily="34" charset="0"/>
                          <a:cs typeface="Arial" panose="020B0604020202020204" pitchFamily="34" charset="0"/>
                        </a:rPr>
                        <a:t>15%</a:t>
                      </a:r>
                      <a:endParaRPr kumimoji="0" lang="en-US" sz="1600" b="0" i="0" u="none" strike="noStrike" kern="1200" cap="none" normalizeH="0" baseline="0" dirty="0">
                        <a:ln>
                          <a:noFill/>
                        </a:ln>
                        <a:solidFill>
                          <a:srgbClr val="FF0000"/>
                        </a:solidFill>
                        <a:effectLst/>
                        <a:latin typeface="Arial" panose="020B0604020202020204" pitchFamily="34" charset="0"/>
                        <a:ea typeface="+mn-ea"/>
                        <a:cs typeface="Arial" panose="020B0604020202020204" pitchFamily="34" charset="0"/>
                      </a:endParaRPr>
                    </a:p>
                  </a:txBody>
                  <a:tcPr marT="0" marB="0" anchor="ctr" horzOverflow="overflow"/>
                </a:tc>
                <a:extLst>
                  <a:ext uri="{0D108BD9-81ED-4DB2-BD59-A6C34878D82A}">
                    <a16:rowId xmlns:a16="http://schemas.microsoft.com/office/drawing/2014/main" val="10002"/>
                  </a:ext>
                </a:extLst>
              </a:tr>
              <a:tr h="701040">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cap="none" normalizeH="0" baseline="0" dirty="0">
                          <a:ln>
                            <a:noFill/>
                          </a:ln>
                          <a:effectLst/>
                          <a:latin typeface="Arial" panose="020B0604020202020204" pitchFamily="34" charset="0"/>
                          <a:cs typeface="Arial" panose="020B0604020202020204" pitchFamily="34" charset="0"/>
                        </a:rPr>
                        <a:t>Demand/</a:t>
                      </a:r>
                    </a:p>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cap="none" normalizeH="0" baseline="0" dirty="0">
                          <a:ln>
                            <a:noFill/>
                          </a:ln>
                          <a:effectLst/>
                          <a:latin typeface="Arial" panose="020B0604020202020204" pitchFamily="34" charset="0"/>
                          <a:cs typeface="Arial" panose="020B0604020202020204" pitchFamily="34" charset="0"/>
                        </a:rPr>
                        <a:t>Density</a:t>
                      </a:r>
                      <a:endParaRPr kumimoji="0" lang="en-US" sz="1600" b="0"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txBody>
                  <a:tcPr marT="0" marB="0" anchor="ctr" horzOverflow="overflow"/>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 # of households and employees per square mile</a:t>
                      </a:r>
                    </a:p>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near project</a:t>
                      </a:r>
                    </a:p>
                  </a:txBody>
                  <a:tcPr marT="0" marB="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600" u="none" strike="noStrike" kern="1200" cap="none" normalizeH="0" baseline="0" dirty="0">
                          <a:ln>
                            <a:noFill/>
                          </a:ln>
                          <a:effectLst/>
                          <a:latin typeface="Arial" panose="020B0604020202020204" pitchFamily="34" charset="0"/>
                          <a:cs typeface="Arial" panose="020B0604020202020204" pitchFamily="34" charset="0"/>
                        </a:rPr>
                        <a:t>10%</a:t>
                      </a:r>
                      <a:endParaRPr kumimoji="0" lang="en-US" sz="1600" b="0" i="0" u="none" strike="noStrike" kern="1200" cap="none" normalizeH="0" baseline="0" dirty="0">
                        <a:ln>
                          <a:noFill/>
                        </a:ln>
                        <a:solidFill>
                          <a:srgbClr val="595959"/>
                        </a:solidFill>
                        <a:effectLst/>
                        <a:latin typeface="Arial" panose="020B0604020202020204" pitchFamily="34" charset="0"/>
                        <a:ea typeface="+mn-ea"/>
                        <a:cs typeface="Arial" panose="020B0604020202020204" pitchFamily="34" charset="0"/>
                      </a:endParaRPr>
                    </a:p>
                  </a:txBody>
                  <a:tcPr marT="0" marB="0" anchor="ctr" horzOverflow="overflow"/>
                </a:tc>
                <a:extLst>
                  <a:ext uri="{0D108BD9-81ED-4DB2-BD59-A6C34878D82A}">
                    <a16:rowId xmlns:a16="http://schemas.microsoft.com/office/drawing/2014/main" val="10003"/>
                  </a:ext>
                </a:extLst>
              </a:tr>
              <a:tr h="731520">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cap="none" normalizeH="0" baseline="0" dirty="0">
                          <a:ln>
                            <a:noFill/>
                          </a:ln>
                          <a:effectLst/>
                          <a:latin typeface="Arial" panose="020B0604020202020204" pitchFamily="34" charset="0"/>
                          <a:cs typeface="Arial" panose="020B0604020202020204" pitchFamily="34" charset="0"/>
                        </a:rPr>
                        <a:t>Cost Effectiveness</a:t>
                      </a:r>
                      <a:endParaRPr kumimoji="0" lang="en-US" sz="1600" b="0"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txBody>
                  <a:tcPr marT="0" marB="0" anchor="ctr" horzOverflow="overflow"/>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(Safety + Accessibility/Connectivity + Demand/Density) /</a:t>
                      </a:r>
                    </a:p>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n-US" sz="16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Cost to NCDOT </a:t>
                      </a:r>
                    </a:p>
                  </a:txBody>
                  <a:tcPr marT="0" marB="0"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600" u="none" strike="noStrike" kern="1200" cap="none" normalizeH="0" baseline="0" dirty="0">
                          <a:ln>
                            <a:noFill/>
                          </a:ln>
                          <a:effectLst/>
                          <a:latin typeface="Arial" panose="020B0604020202020204" pitchFamily="34" charset="0"/>
                          <a:cs typeface="Arial" panose="020B0604020202020204" pitchFamily="34" charset="0"/>
                        </a:rPr>
                        <a:t>5%</a:t>
                      </a:r>
                      <a:endParaRPr kumimoji="0" lang="en-US" sz="1600" b="0" i="0" u="none" strike="noStrike" kern="1200" cap="none" normalizeH="0" baseline="0" dirty="0">
                        <a:ln>
                          <a:noFill/>
                        </a:ln>
                        <a:solidFill>
                          <a:srgbClr val="595959"/>
                        </a:solidFill>
                        <a:effectLst/>
                        <a:latin typeface="Arial" panose="020B0604020202020204" pitchFamily="34" charset="0"/>
                        <a:ea typeface="+mn-ea"/>
                        <a:cs typeface="Arial" panose="020B0604020202020204" pitchFamily="34" charset="0"/>
                      </a:endParaRPr>
                    </a:p>
                  </a:txBody>
                  <a:tcPr marT="0" marB="0" anchor="ctr" horzOverflow="overflow"/>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45B6C88C-A45D-76D5-FBCC-AE2062A32311}"/>
              </a:ext>
            </a:extLst>
          </p:cNvPr>
          <p:cNvSpPr>
            <a:spLocks noGrp="1"/>
          </p:cNvSpPr>
          <p:nvPr>
            <p:ph type="sldNum" sz="quarter" idx="14"/>
          </p:nvPr>
        </p:nvSpPr>
        <p:spPr/>
        <p:txBody>
          <a:bodyPr/>
          <a:lstStyle/>
          <a:p>
            <a:pPr>
              <a:defRPr/>
            </a:pPr>
            <a:endParaRPr lang="en-US" altLang="en-US" dirty="0"/>
          </a:p>
        </p:txBody>
      </p:sp>
      <p:sp>
        <p:nvSpPr>
          <p:cNvPr id="8" name="TextBox 7">
            <a:extLst>
              <a:ext uri="{FF2B5EF4-FFF2-40B4-BE49-F238E27FC236}">
                <a16:creationId xmlns:a16="http://schemas.microsoft.com/office/drawing/2014/main" id="{100ED8E2-B722-AD43-9973-A89697320C5B}"/>
              </a:ext>
            </a:extLst>
          </p:cNvPr>
          <p:cNvSpPr txBox="1"/>
          <p:nvPr/>
        </p:nvSpPr>
        <p:spPr>
          <a:xfrm>
            <a:off x="11779023" y="6323755"/>
            <a:ext cx="312284" cy="196977"/>
          </a:xfrm>
          <a:prstGeom prst="rect">
            <a:avLst/>
          </a:prstGeom>
          <a:noFill/>
        </p:spPr>
        <p:txBody>
          <a:bodyPr wrap="square">
            <a:spAutoFit/>
          </a:bodyPr>
          <a:lstStyle/>
          <a:p>
            <a:fld id="{18DC7940-94DB-4AEF-B397-4321D95593FC}" type="slidenum">
              <a:rPr lang="en-US" altLang="en-US" sz="680" smtClean="0">
                <a:solidFill>
                  <a:schemeClr val="bg1"/>
                </a:solidFill>
                <a:latin typeface="TransportNewLight_gdi" panose="020B0604020202020204" charset="0"/>
              </a:rPr>
              <a:pPr/>
              <a:t>19</a:t>
            </a:fld>
            <a:endParaRPr lang="en-US" sz="680" dirty="0">
              <a:solidFill>
                <a:schemeClr val="bg1"/>
              </a:solidFill>
              <a:latin typeface="TransportNewLight_gdi" panose="020B0604020202020204" charset="0"/>
            </a:endParaRPr>
          </a:p>
        </p:txBody>
      </p:sp>
    </p:spTree>
    <p:extLst>
      <p:ext uri="{BB962C8B-B14F-4D97-AF65-F5344CB8AC3E}">
        <p14:creationId xmlns:p14="http://schemas.microsoft.com/office/powerpoint/2010/main" val="8969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B590CB-33BE-9414-C128-158656787F4F}"/>
              </a:ext>
            </a:extLst>
          </p:cNvPr>
          <p:cNvSpPr txBox="1"/>
          <p:nvPr/>
        </p:nvSpPr>
        <p:spPr>
          <a:xfrm>
            <a:off x="654003" y="384087"/>
            <a:ext cx="11020926" cy="369332"/>
          </a:xfrm>
          <a:prstGeom prst="rect">
            <a:avLst/>
          </a:prstGeom>
          <a:noFill/>
        </p:spPr>
        <p:txBody>
          <a:bodyPr wrap="square">
            <a:spAutoFit/>
          </a:bodyPr>
          <a:lstStyle/>
          <a:p>
            <a:r>
              <a:rPr lang="en-US" dirty="0"/>
              <a:t>Maintenance and Capital Improvement Funding for North Carolina</a:t>
            </a:r>
          </a:p>
        </p:txBody>
      </p:sp>
      <p:pic>
        <p:nvPicPr>
          <p:cNvPr id="7" name="Picture 6">
            <a:extLst>
              <a:ext uri="{FF2B5EF4-FFF2-40B4-BE49-F238E27FC236}">
                <a16:creationId xmlns:a16="http://schemas.microsoft.com/office/drawing/2014/main" id="{022B38EB-3184-7ECE-7E97-58BBD5F7E6E0}"/>
              </a:ext>
            </a:extLst>
          </p:cNvPr>
          <p:cNvPicPr>
            <a:picLocks noChangeAspect="1"/>
          </p:cNvPicPr>
          <p:nvPr/>
        </p:nvPicPr>
        <p:blipFill>
          <a:blip r:embed="rId3"/>
          <a:stretch>
            <a:fillRect/>
          </a:stretch>
        </p:blipFill>
        <p:spPr>
          <a:xfrm>
            <a:off x="2843033" y="735729"/>
            <a:ext cx="6505933" cy="6122271"/>
          </a:xfrm>
          <a:prstGeom prst="rect">
            <a:avLst/>
          </a:prstGeom>
        </p:spPr>
      </p:pic>
      <p:pic>
        <p:nvPicPr>
          <p:cNvPr id="6" name="Picture 5">
            <a:extLst>
              <a:ext uri="{FF2B5EF4-FFF2-40B4-BE49-F238E27FC236}">
                <a16:creationId xmlns:a16="http://schemas.microsoft.com/office/drawing/2014/main" id="{28797800-7509-7451-BEE9-C5DF911BCCCD}"/>
              </a:ext>
            </a:extLst>
          </p:cNvPr>
          <p:cNvPicPr>
            <a:picLocks noChangeAspect="1"/>
          </p:cNvPicPr>
          <p:nvPr/>
        </p:nvPicPr>
        <p:blipFill>
          <a:blip r:embed="rId4"/>
          <a:stretch>
            <a:fillRect/>
          </a:stretch>
        </p:blipFill>
        <p:spPr>
          <a:xfrm>
            <a:off x="5830801" y="3246104"/>
            <a:ext cx="530398" cy="365792"/>
          </a:xfrm>
          <a:prstGeom prst="rect">
            <a:avLst/>
          </a:prstGeom>
        </p:spPr>
      </p:pic>
      <p:sp>
        <p:nvSpPr>
          <p:cNvPr id="8" name="Slide Number Placeholder 7">
            <a:extLst>
              <a:ext uri="{FF2B5EF4-FFF2-40B4-BE49-F238E27FC236}">
                <a16:creationId xmlns:a16="http://schemas.microsoft.com/office/drawing/2014/main" id="{273C68CE-10C8-8A56-3063-CA7DD6F986B8}"/>
              </a:ext>
            </a:extLst>
          </p:cNvPr>
          <p:cNvSpPr>
            <a:spLocks noGrp="1"/>
          </p:cNvSpPr>
          <p:nvPr>
            <p:ph type="sldNum" sz="quarter" idx="13"/>
          </p:nvPr>
        </p:nvSpPr>
        <p:spPr/>
        <p:txBody>
          <a:bodyPr/>
          <a:lstStyle/>
          <a:p>
            <a:pPr>
              <a:defRPr/>
            </a:pPr>
            <a:endParaRPr lang="en-US" altLang="en-US" dirty="0"/>
          </a:p>
        </p:txBody>
      </p:sp>
      <p:sp>
        <p:nvSpPr>
          <p:cNvPr id="10" name="TextBox 9">
            <a:extLst>
              <a:ext uri="{FF2B5EF4-FFF2-40B4-BE49-F238E27FC236}">
                <a16:creationId xmlns:a16="http://schemas.microsoft.com/office/drawing/2014/main" id="{F5D8301B-50CB-CA83-4CB9-2F8EFF22DBDF}"/>
              </a:ext>
            </a:extLst>
          </p:cNvPr>
          <p:cNvSpPr txBox="1"/>
          <p:nvPr/>
        </p:nvSpPr>
        <p:spPr>
          <a:xfrm>
            <a:off x="11674929" y="6260582"/>
            <a:ext cx="517071" cy="196977"/>
          </a:xfrm>
          <a:prstGeom prst="rect">
            <a:avLst/>
          </a:prstGeom>
          <a:noFill/>
        </p:spPr>
        <p:txBody>
          <a:bodyPr wrap="square">
            <a:spAutoFit/>
          </a:bodyPr>
          <a:lstStyle/>
          <a:p>
            <a:pPr algn="ctr">
              <a:defRPr/>
            </a:pPr>
            <a:fld id="{126A80D4-C941-4D0D-9C5C-5B49A4A8212A}" type="slidenum">
              <a:rPr lang="en-US" altLang="en-US" sz="680" smtClean="0">
                <a:solidFill>
                  <a:schemeClr val="bg1"/>
                </a:solidFill>
                <a:latin typeface="TransportNewLight_gdi" panose="020B0604020202020204" charset="0"/>
              </a:rPr>
              <a:pPr algn="ctr">
                <a:defRPr/>
              </a:pPr>
              <a:t>2</a:t>
            </a:fld>
            <a:endParaRPr lang="en-US" altLang="en-US" sz="680" dirty="0">
              <a:solidFill>
                <a:schemeClr val="bg1"/>
              </a:solidFill>
              <a:latin typeface="TransportNewLight_gdi" panose="020B0604020202020204" charset="0"/>
            </a:endParaRPr>
          </a:p>
        </p:txBody>
      </p:sp>
    </p:spTree>
    <p:extLst>
      <p:ext uri="{BB962C8B-B14F-4D97-AF65-F5344CB8AC3E}">
        <p14:creationId xmlns:p14="http://schemas.microsoft.com/office/powerpoint/2010/main" val="784887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EDF728-DB2A-4ACD-97E0-7E51253FA9C7}"/>
              </a:ext>
            </a:extLst>
          </p:cNvPr>
          <p:cNvSpPr>
            <a:spLocks noGrp="1"/>
          </p:cNvSpPr>
          <p:nvPr>
            <p:ph type="title"/>
          </p:nvPr>
        </p:nvSpPr>
        <p:spPr>
          <a:xfrm>
            <a:off x="1752599" y="88232"/>
            <a:ext cx="8686800" cy="641233"/>
          </a:xfrm>
        </p:spPr>
        <p:txBody>
          <a:bodyPr>
            <a:noAutofit/>
          </a:bodyPr>
          <a:lstStyle/>
          <a:p>
            <a:pPr algn="ctr">
              <a:defRPr/>
            </a:pPr>
            <a:r>
              <a:rPr lang="en-US" sz="4000" dirty="0">
                <a:ea typeface="MS PGothic" pitchFamily="34" charset="-128"/>
              </a:rPr>
              <a:t>Scoring Projects</a:t>
            </a:r>
          </a:p>
        </p:txBody>
      </p:sp>
      <p:pic>
        <p:nvPicPr>
          <p:cNvPr id="11" name="Picture 10">
            <a:extLst>
              <a:ext uri="{FF2B5EF4-FFF2-40B4-BE49-F238E27FC236}">
                <a16:creationId xmlns:a16="http://schemas.microsoft.com/office/drawing/2014/main" id="{2E4C8B09-CFD1-4FE4-A1A9-0C0037BF68CC}"/>
              </a:ext>
            </a:extLst>
          </p:cNvPr>
          <p:cNvPicPr>
            <a:picLocks noChangeAspect="1"/>
          </p:cNvPicPr>
          <p:nvPr/>
        </p:nvPicPr>
        <p:blipFill rotWithShape="1">
          <a:blip r:embed="rId2">
            <a:extLst>
              <a:ext uri="{28A0092B-C50C-407E-A947-70E740481C1C}">
                <a14:useLocalDpi xmlns:a14="http://schemas.microsoft.com/office/drawing/2010/main" val="0"/>
              </a:ext>
            </a:extLst>
          </a:blip>
          <a:srcRect r="34375"/>
          <a:stretch/>
        </p:blipFill>
        <p:spPr bwMode="auto">
          <a:xfrm>
            <a:off x="1250624" y="737111"/>
            <a:ext cx="9690751" cy="6032657"/>
          </a:xfrm>
          <a:prstGeom prst="rect">
            <a:avLst/>
          </a:prstGeom>
          <a:noFill/>
          <a:ln>
            <a:solidFill>
              <a:srgbClr val="002060"/>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02F922C1-0D50-803D-7C71-230A3FF2F239}"/>
              </a:ext>
            </a:extLst>
          </p:cNvPr>
          <p:cNvSpPr>
            <a:spLocks noGrp="1"/>
          </p:cNvSpPr>
          <p:nvPr>
            <p:ph type="sldNum" sz="quarter" idx="4"/>
          </p:nvPr>
        </p:nvSpPr>
        <p:spPr/>
        <p:txBody>
          <a:bodyPr/>
          <a:lstStyle/>
          <a:p>
            <a:fld id="{71AF279C-F903-5C4F-9E12-139067057548}" type="slidenum">
              <a:rPr lang="en-US" smtClean="0"/>
              <a:pPr/>
              <a:t>20</a:t>
            </a:fld>
            <a:endParaRPr lang="en-US" dirty="0"/>
          </a:p>
        </p:txBody>
      </p:sp>
    </p:spTree>
    <p:extLst>
      <p:ext uri="{BB962C8B-B14F-4D97-AF65-F5344CB8AC3E}">
        <p14:creationId xmlns:p14="http://schemas.microsoft.com/office/powerpoint/2010/main" val="42873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D800DF-A573-485A-8DDB-FD71E49A7444}"/>
              </a:ext>
            </a:extLst>
          </p:cNvPr>
          <p:cNvSpPr>
            <a:spLocks noGrp="1"/>
          </p:cNvSpPr>
          <p:nvPr>
            <p:ph type="title"/>
          </p:nvPr>
        </p:nvSpPr>
        <p:spPr>
          <a:xfrm>
            <a:off x="1032654" y="469874"/>
            <a:ext cx="8686800" cy="914400"/>
          </a:xfrm>
        </p:spPr>
        <p:txBody>
          <a:bodyPr>
            <a:noAutofit/>
          </a:bodyPr>
          <a:lstStyle/>
          <a:p>
            <a:pPr>
              <a:defRPr/>
            </a:pPr>
            <a:r>
              <a:rPr lang="en-US" dirty="0">
                <a:ea typeface="MS PGothic" pitchFamily="34" charset="-128"/>
              </a:rPr>
              <a:t>Public Involvement</a:t>
            </a:r>
          </a:p>
        </p:txBody>
      </p:sp>
      <p:sp>
        <p:nvSpPr>
          <p:cNvPr id="2" name="Title 1">
            <a:extLst>
              <a:ext uri="{FF2B5EF4-FFF2-40B4-BE49-F238E27FC236}">
                <a16:creationId xmlns:a16="http://schemas.microsoft.com/office/drawing/2014/main" id="{C7089A37-232E-A8BE-8DC5-57EEFC2D316E}"/>
              </a:ext>
            </a:extLst>
          </p:cNvPr>
          <p:cNvSpPr txBox="1">
            <a:spLocks/>
          </p:cNvSpPr>
          <p:nvPr/>
        </p:nvSpPr>
        <p:spPr>
          <a:xfrm>
            <a:off x="1032654" y="1554257"/>
            <a:ext cx="8686800" cy="43866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a:lstStyle>
          <a:p>
            <a:pPr>
              <a:defRPr/>
            </a:pPr>
            <a:r>
              <a:rPr lang="en-US" sz="1800" dirty="0">
                <a:latin typeface="Arial" panose="020B0604020202020204" pitchFamily="34" charset="0"/>
                <a:ea typeface="MS PGothic" pitchFamily="34" charset="-128"/>
                <a:cs typeface="Arial" panose="020B0604020202020204" pitchFamily="34" charset="0"/>
              </a:rPr>
              <a:t>Public Input opportunities occur throughout the STIP/ Prioritization process by way of public information meetings, online applications, or directly emailing of comments. Public input opportunities include:</a:t>
            </a:r>
          </a:p>
          <a:p>
            <a:pPr>
              <a:defRPr/>
            </a:pPr>
            <a:r>
              <a:rPr lang="en-US" sz="1800" dirty="0">
                <a:latin typeface="Arial" panose="020B0604020202020204" pitchFamily="34" charset="0"/>
                <a:ea typeface="MS PGothic" pitchFamily="34" charset="-128"/>
                <a:cs typeface="Arial" panose="020B0604020202020204" pitchFamily="34" charset="0"/>
              </a:rPr>
              <a:t>	</a:t>
            </a:r>
          </a:p>
          <a:p>
            <a:pPr marL="1200150" lvl="2" indent="-285750">
              <a:buFont typeface="Arial" panose="020B0604020202020204" pitchFamily="34" charset="0"/>
              <a:buChar char="•"/>
              <a:defRPr/>
            </a:pPr>
            <a:r>
              <a:rPr lang="en-US" sz="2000" dirty="0">
                <a:latin typeface="Arial" panose="020B0604020202020204" pitchFamily="34" charset="0"/>
                <a:ea typeface="MS PGothic" pitchFamily="34" charset="-128"/>
                <a:cs typeface="Arial" panose="020B0604020202020204" pitchFamily="34" charset="0"/>
              </a:rPr>
              <a:t>During the project submittal selection period for submittal to the current prioritization cycle</a:t>
            </a:r>
          </a:p>
          <a:p>
            <a:pPr marL="1200150" lvl="2" indent="-285750">
              <a:buFont typeface="Arial" panose="020B0604020202020204" pitchFamily="34" charset="0"/>
              <a:buChar char="•"/>
              <a:defRPr/>
            </a:pPr>
            <a:r>
              <a:rPr lang="en-US" sz="2000" dirty="0">
                <a:latin typeface="Arial" panose="020B0604020202020204" pitchFamily="34" charset="0"/>
                <a:ea typeface="MS PGothic" pitchFamily="34" charset="-128"/>
                <a:cs typeface="Arial" panose="020B0604020202020204" pitchFamily="34" charset="0"/>
              </a:rPr>
              <a:t>During the Regional Projects Local Input Points Period</a:t>
            </a:r>
          </a:p>
          <a:p>
            <a:pPr marL="1200150" lvl="2" indent="-285750">
              <a:buFont typeface="Arial" panose="020B0604020202020204" pitchFamily="34" charset="0"/>
              <a:buChar char="•"/>
              <a:defRPr/>
            </a:pPr>
            <a:r>
              <a:rPr lang="en-US" sz="2000" dirty="0">
                <a:latin typeface="Arial" panose="020B0604020202020204" pitchFamily="34" charset="0"/>
                <a:ea typeface="MS PGothic" pitchFamily="34" charset="-128"/>
                <a:cs typeface="Arial" panose="020B0604020202020204" pitchFamily="34" charset="0"/>
              </a:rPr>
              <a:t>During the Division Needs Projects Local Input Period</a:t>
            </a:r>
          </a:p>
          <a:p>
            <a:pPr marL="1200150" lvl="2" indent="-285750">
              <a:buFont typeface="Arial" panose="020B0604020202020204" pitchFamily="34" charset="0"/>
              <a:buChar char="•"/>
              <a:defRPr/>
            </a:pPr>
            <a:r>
              <a:rPr lang="en-US" sz="2000" dirty="0">
                <a:latin typeface="Arial" panose="020B0604020202020204" pitchFamily="34" charset="0"/>
                <a:ea typeface="MS PGothic" pitchFamily="34" charset="-128"/>
                <a:cs typeface="Arial" panose="020B0604020202020204" pitchFamily="34" charset="0"/>
              </a:rPr>
              <a:t>After the release of the Draft STIP for each Prioritization Cycle</a:t>
            </a:r>
          </a:p>
          <a:p>
            <a:pPr>
              <a:defRPr/>
            </a:pPr>
            <a:r>
              <a:rPr lang="en-US" sz="1800" dirty="0">
                <a:latin typeface="Arial" panose="020B0604020202020204" pitchFamily="34" charset="0"/>
                <a:ea typeface="MS PGothic" pitchFamily="34" charset="-128"/>
                <a:cs typeface="Arial" panose="020B0604020202020204" pitchFamily="34" charset="0"/>
              </a:rPr>
              <a:t>	</a:t>
            </a:r>
          </a:p>
          <a:p>
            <a:pPr>
              <a:defRPr/>
            </a:pPr>
            <a:r>
              <a:rPr lang="en-US" sz="1800" dirty="0">
                <a:latin typeface="Arial" panose="020B0604020202020204" pitchFamily="34" charset="0"/>
                <a:ea typeface="MS PGothic" pitchFamily="34" charset="-128"/>
                <a:cs typeface="Arial" panose="020B0604020202020204" pitchFamily="34" charset="0"/>
              </a:rPr>
              <a:t>	</a:t>
            </a:r>
          </a:p>
          <a:p>
            <a:pPr>
              <a:defRPr/>
            </a:pPr>
            <a:endParaRPr lang="en-US" sz="1800" dirty="0">
              <a:latin typeface="Arial" panose="020B0604020202020204" pitchFamily="34" charset="0"/>
              <a:ea typeface="MS PGothic" pitchFamily="34" charset="-128"/>
              <a:cs typeface="Arial" panose="020B0604020202020204" pitchFamily="34" charset="0"/>
            </a:endParaRPr>
          </a:p>
        </p:txBody>
      </p:sp>
      <p:sp>
        <p:nvSpPr>
          <p:cNvPr id="3" name="Slide Number Placeholder 2">
            <a:extLst>
              <a:ext uri="{FF2B5EF4-FFF2-40B4-BE49-F238E27FC236}">
                <a16:creationId xmlns:a16="http://schemas.microsoft.com/office/drawing/2014/main" id="{40AB981E-8BAD-B9F5-FD8F-A81ADF8F3063}"/>
              </a:ext>
            </a:extLst>
          </p:cNvPr>
          <p:cNvSpPr>
            <a:spLocks noGrp="1"/>
          </p:cNvSpPr>
          <p:nvPr>
            <p:ph type="sldNum" sz="quarter" idx="4"/>
          </p:nvPr>
        </p:nvSpPr>
        <p:spPr/>
        <p:txBody>
          <a:bodyPr/>
          <a:lstStyle/>
          <a:p>
            <a:fld id="{71AF279C-F903-5C4F-9E12-139067057548}" type="slidenum">
              <a:rPr lang="en-US" smtClean="0"/>
              <a:pPr/>
              <a:t>21</a:t>
            </a:fld>
            <a:endParaRPr lang="en-US" dirty="0"/>
          </a:p>
        </p:txBody>
      </p:sp>
    </p:spTree>
    <p:extLst>
      <p:ext uri="{BB962C8B-B14F-4D97-AF65-F5344CB8AC3E}">
        <p14:creationId xmlns:p14="http://schemas.microsoft.com/office/powerpoint/2010/main" val="197276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hedule of a project&#10;&#10;Description automatically generated with medium confidence">
            <a:extLst>
              <a:ext uri="{FF2B5EF4-FFF2-40B4-BE49-F238E27FC236}">
                <a16:creationId xmlns:a16="http://schemas.microsoft.com/office/drawing/2014/main" id="{4B79BDF8-353D-6519-D7F5-7A8C1AB282C0}"/>
              </a:ext>
            </a:extLst>
          </p:cNvPr>
          <p:cNvPicPr>
            <a:picLocks noChangeAspect="1"/>
          </p:cNvPicPr>
          <p:nvPr/>
        </p:nvPicPr>
        <p:blipFill>
          <a:blip r:embed="rId2"/>
          <a:stretch>
            <a:fillRect/>
          </a:stretch>
        </p:blipFill>
        <p:spPr>
          <a:xfrm>
            <a:off x="609599" y="21451"/>
            <a:ext cx="10708105" cy="6836549"/>
          </a:xfrm>
          <a:prstGeom prst="rect">
            <a:avLst/>
          </a:prstGeom>
        </p:spPr>
      </p:pic>
      <p:sp>
        <p:nvSpPr>
          <p:cNvPr id="2" name="Slide Number Placeholder 1">
            <a:extLst>
              <a:ext uri="{FF2B5EF4-FFF2-40B4-BE49-F238E27FC236}">
                <a16:creationId xmlns:a16="http://schemas.microsoft.com/office/drawing/2014/main" id="{8CDFF661-6F37-1B89-EF9D-02BE19F8489F}"/>
              </a:ext>
            </a:extLst>
          </p:cNvPr>
          <p:cNvSpPr>
            <a:spLocks noGrp="1"/>
          </p:cNvSpPr>
          <p:nvPr>
            <p:ph type="sldNum" sz="quarter" idx="13"/>
          </p:nvPr>
        </p:nvSpPr>
        <p:spPr/>
        <p:txBody>
          <a:bodyPr/>
          <a:lstStyle/>
          <a:p>
            <a:pPr>
              <a:defRPr/>
            </a:pPr>
            <a:endParaRPr lang="en-US" altLang="en-US" dirty="0"/>
          </a:p>
        </p:txBody>
      </p:sp>
      <p:sp>
        <p:nvSpPr>
          <p:cNvPr id="5" name="TextBox 4">
            <a:extLst>
              <a:ext uri="{FF2B5EF4-FFF2-40B4-BE49-F238E27FC236}">
                <a16:creationId xmlns:a16="http://schemas.microsoft.com/office/drawing/2014/main" id="{B8711AB4-A1A4-0357-57AA-468FB2E9399A}"/>
              </a:ext>
            </a:extLst>
          </p:cNvPr>
          <p:cNvSpPr txBox="1"/>
          <p:nvPr/>
        </p:nvSpPr>
        <p:spPr>
          <a:xfrm>
            <a:off x="11786508" y="6293241"/>
            <a:ext cx="462642" cy="196977"/>
          </a:xfrm>
          <a:prstGeom prst="rect">
            <a:avLst/>
          </a:prstGeom>
          <a:noFill/>
        </p:spPr>
        <p:txBody>
          <a:bodyPr wrap="square">
            <a:spAutoFit/>
          </a:bodyPr>
          <a:lstStyle/>
          <a:p>
            <a:fld id="{126A80D4-C941-4D0D-9C5C-5B49A4A8212A}" type="slidenum">
              <a:rPr lang="en-US" altLang="en-US" sz="680" smtClean="0">
                <a:solidFill>
                  <a:schemeClr val="bg1"/>
                </a:solidFill>
                <a:latin typeface="TransportNewLight_gdi" panose="020B0604020202020204" charset="0"/>
              </a:rPr>
              <a:pPr/>
              <a:t>22</a:t>
            </a:fld>
            <a:endParaRPr lang="en-US" sz="680" dirty="0">
              <a:solidFill>
                <a:schemeClr val="bg1"/>
              </a:solidFill>
              <a:latin typeface="TransportNewLight_gdi" panose="020B0604020202020204" charset="0"/>
            </a:endParaRPr>
          </a:p>
        </p:txBody>
      </p:sp>
    </p:spTree>
    <p:extLst>
      <p:ext uri="{BB962C8B-B14F-4D97-AF65-F5344CB8AC3E}">
        <p14:creationId xmlns:p14="http://schemas.microsoft.com/office/powerpoint/2010/main" val="272048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building blocks&#10;&#10;Description automatically generated">
            <a:extLst>
              <a:ext uri="{FF2B5EF4-FFF2-40B4-BE49-F238E27FC236}">
                <a16:creationId xmlns:a16="http://schemas.microsoft.com/office/drawing/2014/main" id="{CC01D6DB-E99B-2D7D-B0B6-ACBEDD1AF78C}"/>
              </a:ext>
            </a:extLst>
          </p:cNvPr>
          <p:cNvPicPr>
            <a:picLocks noGrp="1" noChangeAspect="1"/>
          </p:cNvPicPr>
          <p:nvPr>
            <p:ph idx="1"/>
          </p:nvPr>
        </p:nvPicPr>
        <p:blipFill>
          <a:blip r:embed="rId3"/>
          <a:stretch>
            <a:fillRect/>
          </a:stretch>
        </p:blipFill>
        <p:spPr>
          <a:xfrm>
            <a:off x="1204706" y="309715"/>
            <a:ext cx="9782587" cy="6238569"/>
          </a:xfrm>
        </p:spPr>
      </p:pic>
      <p:sp>
        <p:nvSpPr>
          <p:cNvPr id="9" name="Slide Number Placeholder 8">
            <a:extLst>
              <a:ext uri="{FF2B5EF4-FFF2-40B4-BE49-F238E27FC236}">
                <a16:creationId xmlns:a16="http://schemas.microsoft.com/office/drawing/2014/main" id="{BE1498B7-32B6-C70C-0C02-7BB37CD4488F}"/>
              </a:ext>
            </a:extLst>
          </p:cNvPr>
          <p:cNvSpPr>
            <a:spLocks noGrp="1"/>
          </p:cNvSpPr>
          <p:nvPr>
            <p:ph type="sldNum" sz="quarter" idx="4"/>
          </p:nvPr>
        </p:nvSpPr>
        <p:spPr/>
        <p:txBody>
          <a:bodyPr/>
          <a:lstStyle/>
          <a:p>
            <a:fld id="{71AF279C-F903-5C4F-9E12-139067057548}" type="slidenum">
              <a:rPr lang="en-US" smtClean="0"/>
              <a:pPr/>
              <a:t>23</a:t>
            </a:fld>
            <a:endParaRPr lang="en-US" dirty="0"/>
          </a:p>
        </p:txBody>
      </p:sp>
    </p:spTree>
    <p:extLst>
      <p:ext uri="{BB962C8B-B14F-4D97-AF65-F5344CB8AC3E}">
        <p14:creationId xmlns:p14="http://schemas.microsoft.com/office/powerpoint/2010/main" val="310653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EBAE0-80E3-4DA7-8137-C107FC562B58}"/>
              </a:ext>
            </a:extLst>
          </p:cNvPr>
          <p:cNvSpPr txBox="1">
            <a:spLocks/>
          </p:cNvSpPr>
          <p:nvPr/>
        </p:nvSpPr>
        <p:spPr>
          <a:xfrm>
            <a:off x="887185" y="400049"/>
            <a:ext cx="8686800" cy="914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a:lstStyle>
          <a:p>
            <a:pPr>
              <a:defRPr/>
            </a:pPr>
            <a:r>
              <a:rPr lang="en-US" dirty="0">
                <a:ea typeface="MS PGothic" pitchFamily="34" charset="-128"/>
              </a:rPr>
              <a:t>How is the STIP organized?</a:t>
            </a:r>
          </a:p>
        </p:txBody>
      </p:sp>
      <p:sp>
        <p:nvSpPr>
          <p:cNvPr id="10" name="Content Placeholder 2">
            <a:extLst>
              <a:ext uri="{FF2B5EF4-FFF2-40B4-BE49-F238E27FC236}">
                <a16:creationId xmlns:a16="http://schemas.microsoft.com/office/drawing/2014/main" id="{FC87A0C3-D510-4AB0-A3B6-1894EE67E16C}"/>
              </a:ext>
            </a:extLst>
          </p:cNvPr>
          <p:cNvSpPr>
            <a:spLocks noGrp="1"/>
          </p:cNvSpPr>
          <p:nvPr>
            <p:ph type="body" sz="quarter" idx="11"/>
          </p:nvPr>
        </p:nvSpPr>
        <p:spPr>
          <a:xfrm>
            <a:off x="887185" y="1426029"/>
            <a:ext cx="9029700" cy="4524375"/>
          </a:xfrm>
        </p:spPr>
        <p:txBody>
          <a:bodyPr>
            <a:noAutofit/>
          </a:bodyPr>
          <a:lstStyle/>
          <a:p>
            <a:pPr marL="0" indent="0">
              <a:spcBef>
                <a:spcPts val="1800"/>
              </a:spcBef>
              <a:buNone/>
              <a:defRPr/>
            </a:pPr>
            <a:endParaRPr lang="en-US" sz="1300" dirty="0">
              <a:solidFill>
                <a:schemeClr val="tx1">
                  <a:lumMod val="65000"/>
                  <a:lumOff val="35000"/>
                </a:schemeClr>
              </a:solidFill>
              <a:ea typeface="MS PGothic" pitchFamily="34" charset="-128"/>
            </a:endParaRPr>
          </a:p>
          <a:p>
            <a:r>
              <a:rPr lang="en-US" sz="1300" dirty="0">
                <a:latin typeface="Arial" panose="020B0604020202020204" pitchFamily="34" charset="0"/>
              </a:rPr>
              <a:t>The transportation program in the STIP is organized in an Excel file that can be sorted and filtered as needed by the reader. The information included for each project includes details on the location of the project: County,</a:t>
            </a:r>
          </a:p>
          <a:p>
            <a:r>
              <a:rPr lang="en-US" sz="1300" dirty="0">
                <a:latin typeface="Arial" panose="020B0604020202020204" pitchFamily="34" charset="0"/>
              </a:rPr>
              <a:t>NCDOT Highway Division, Route, Description, and Planning Organization. Projects also list the STI category they are funded from, i.e., by Statewide Mobility, Regional Impact, or Division Needs. The phases of projects</a:t>
            </a:r>
          </a:p>
          <a:p>
            <a:r>
              <a:rPr lang="en-US" sz="1300" dirty="0">
                <a:latin typeface="Arial" panose="020B0604020202020204" pitchFamily="34" charset="0"/>
              </a:rPr>
              <a:t>(such as Right of Way (R), Utility relocation (U), and Construction (C) are listed by Fiscal Year along with their costs and anticipated funding sources. For those projects with their first phase of work beginning in the second</a:t>
            </a:r>
          </a:p>
          <a:p>
            <a:r>
              <a:rPr lang="en-US" sz="1300" dirty="0">
                <a:latin typeface="Arial" panose="020B0604020202020204" pitchFamily="34" charset="0"/>
              </a:rPr>
              <a:t>half of the STIP (years 2029-2033), they are listed as “Funded for Preliminary Engineering Only.” The Department will begin Preliminary Engineering activities (environmental documentation and design work) at the appropriate</a:t>
            </a:r>
          </a:p>
          <a:p>
            <a:r>
              <a:rPr lang="en-US" sz="1300" dirty="0">
                <a:latin typeface="Arial" panose="020B0604020202020204" pitchFamily="34" charset="0"/>
              </a:rPr>
              <a:t>time, but the project will need to compete for funding in a future round of Prioritization and therefore the funding years for phases are unknown at this time. (See next section titled “Strategic Prioritization” for details on project</a:t>
            </a:r>
          </a:p>
          <a:p>
            <a:r>
              <a:rPr lang="en-US" sz="1300" dirty="0">
                <a:latin typeface="Arial" panose="020B0604020202020204" pitchFamily="34" charset="0"/>
              </a:rPr>
              <a:t>prioritization.)</a:t>
            </a:r>
          </a:p>
          <a:p>
            <a:r>
              <a:rPr lang="en-US" sz="1300" dirty="0">
                <a:latin typeface="Arial" panose="020B0604020202020204" pitchFamily="34" charset="0"/>
              </a:rPr>
              <a:t>All projects require extensive planning, environmental impact and design studies. The location and exact type of improvements are subject to refinement and modification during the planning and design phases.</a:t>
            </a:r>
            <a:endParaRPr lang="en-US" sz="13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p:txBody>
      </p:sp>
      <p:sp>
        <p:nvSpPr>
          <p:cNvPr id="2" name="Slide Number Placeholder 1">
            <a:extLst>
              <a:ext uri="{FF2B5EF4-FFF2-40B4-BE49-F238E27FC236}">
                <a16:creationId xmlns:a16="http://schemas.microsoft.com/office/drawing/2014/main" id="{5D9CC392-FE18-DFBD-ED6C-6D4D23F49183}"/>
              </a:ext>
            </a:extLst>
          </p:cNvPr>
          <p:cNvSpPr>
            <a:spLocks noGrp="1"/>
          </p:cNvSpPr>
          <p:nvPr>
            <p:ph type="sldNum" sz="quarter" idx="4"/>
          </p:nvPr>
        </p:nvSpPr>
        <p:spPr/>
        <p:txBody>
          <a:bodyPr/>
          <a:lstStyle/>
          <a:p>
            <a:fld id="{71AF279C-F903-5C4F-9E12-139067057548}" type="slidenum">
              <a:rPr lang="en-US" smtClean="0"/>
              <a:pPr/>
              <a:t>24</a:t>
            </a:fld>
            <a:endParaRPr lang="en-US" dirty="0"/>
          </a:p>
        </p:txBody>
      </p:sp>
    </p:spTree>
    <p:extLst>
      <p:ext uri="{BB962C8B-B14F-4D97-AF65-F5344CB8AC3E}">
        <p14:creationId xmlns:p14="http://schemas.microsoft.com/office/powerpoint/2010/main" val="674622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EBAE0-80E3-4DA7-8137-C107FC562B58}"/>
              </a:ext>
            </a:extLst>
          </p:cNvPr>
          <p:cNvSpPr txBox="1">
            <a:spLocks/>
          </p:cNvSpPr>
          <p:nvPr/>
        </p:nvSpPr>
        <p:spPr>
          <a:xfrm>
            <a:off x="1752600" y="68207"/>
            <a:ext cx="8686800" cy="7393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a:lstStyle>
          <a:p>
            <a:pPr algn="ctr">
              <a:defRPr/>
            </a:pPr>
            <a:r>
              <a:rPr lang="en-US" dirty="0">
                <a:ea typeface="MS PGothic" pitchFamily="34" charset="-128"/>
              </a:rPr>
              <a:t>How is the STIP organized? – Example</a:t>
            </a:r>
          </a:p>
        </p:txBody>
      </p:sp>
      <p:sp>
        <p:nvSpPr>
          <p:cNvPr id="3" name="Text Placeholder 2">
            <a:extLst>
              <a:ext uri="{FF2B5EF4-FFF2-40B4-BE49-F238E27FC236}">
                <a16:creationId xmlns:a16="http://schemas.microsoft.com/office/drawing/2014/main" id="{CCE410CA-5A8E-0351-DABB-CABB3C7B710B}"/>
              </a:ext>
            </a:extLst>
          </p:cNvPr>
          <p:cNvSpPr>
            <a:spLocks noGrp="1"/>
          </p:cNvSpPr>
          <p:nvPr>
            <p:ph type="body" sz="quarter" idx="11"/>
          </p:nvPr>
        </p:nvSpPr>
        <p:spPr/>
        <p:txBody>
          <a:bodyPr/>
          <a:lstStyle/>
          <a:p>
            <a:endParaRPr lang="en-US" dirty="0"/>
          </a:p>
        </p:txBody>
      </p:sp>
      <p:pic>
        <p:nvPicPr>
          <p:cNvPr id="5" name="Picture 4" descr="A screenshot of a computer&#10;&#10;Description automatically generated">
            <a:extLst>
              <a:ext uri="{FF2B5EF4-FFF2-40B4-BE49-F238E27FC236}">
                <a16:creationId xmlns:a16="http://schemas.microsoft.com/office/drawing/2014/main" id="{3C969B9E-C7DE-EE3B-F0B1-53DA94018D67}"/>
              </a:ext>
            </a:extLst>
          </p:cNvPr>
          <p:cNvPicPr>
            <a:picLocks noChangeAspect="1"/>
          </p:cNvPicPr>
          <p:nvPr/>
        </p:nvPicPr>
        <p:blipFill>
          <a:blip r:embed="rId3"/>
          <a:stretch>
            <a:fillRect/>
          </a:stretch>
        </p:blipFill>
        <p:spPr>
          <a:xfrm>
            <a:off x="1" y="595577"/>
            <a:ext cx="12192000" cy="5666846"/>
          </a:xfrm>
          <a:prstGeom prst="rect">
            <a:avLst/>
          </a:prstGeom>
        </p:spPr>
      </p:pic>
      <p:sp>
        <p:nvSpPr>
          <p:cNvPr id="8" name="Slide Number Placeholder 7">
            <a:extLst>
              <a:ext uri="{FF2B5EF4-FFF2-40B4-BE49-F238E27FC236}">
                <a16:creationId xmlns:a16="http://schemas.microsoft.com/office/drawing/2014/main" id="{B8DD4BCA-937A-ED15-46DF-FC8CC40B9EDA}"/>
              </a:ext>
            </a:extLst>
          </p:cNvPr>
          <p:cNvSpPr>
            <a:spLocks noGrp="1"/>
          </p:cNvSpPr>
          <p:nvPr>
            <p:ph type="sldNum" sz="quarter" idx="4"/>
          </p:nvPr>
        </p:nvSpPr>
        <p:spPr/>
        <p:txBody>
          <a:bodyPr/>
          <a:lstStyle/>
          <a:p>
            <a:fld id="{71AF279C-F903-5C4F-9E12-139067057548}" type="slidenum">
              <a:rPr lang="en-US" smtClean="0"/>
              <a:pPr/>
              <a:t>25</a:t>
            </a:fld>
            <a:endParaRPr lang="en-US" dirty="0"/>
          </a:p>
        </p:txBody>
      </p:sp>
    </p:spTree>
    <p:extLst>
      <p:ext uri="{BB962C8B-B14F-4D97-AF65-F5344CB8AC3E}">
        <p14:creationId xmlns:p14="http://schemas.microsoft.com/office/powerpoint/2010/main" val="367498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EBAE0-80E3-4DA7-8137-C107FC562B58}"/>
              </a:ext>
            </a:extLst>
          </p:cNvPr>
          <p:cNvSpPr txBox="1">
            <a:spLocks/>
          </p:cNvSpPr>
          <p:nvPr/>
        </p:nvSpPr>
        <p:spPr>
          <a:xfrm>
            <a:off x="702129" y="293914"/>
            <a:ext cx="10954656" cy="914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a:lstStyle>
          <a:p>
            <a:pPr>
              <a:defRPr/>
            </a:pPr>
            <a:r>
              <a:rPr kumimoji="0" lang="en-US" sz="2400" b="0" i="0" u="none" strike="noStrike" kern="1200" cap="none" spc="0" normalizeH="0" baseline="0" noProof="0" dirty="0">
                <a:ln>
                  <a:noFill/>
                </a:ln>
                <a:solidFill>
                  <a:srgbClr val="082940"/>
                </a:solidFill>
                <a:effectLst/>
                <a:uLnTx/>
                <a:uFillTx/>
                <a:latin typeface="TransportNewMedium_gdi" pitchFamily="2" charset="77"/>
                <a:ea typeface="+mj-ea"/>
                <a:cs typeface="+mj-cs"/>
              </a:rPr>
              <a:t>Does rank determine when a project will be scheduled in the STIP?</a:t>
            </a:r>
            <a:endParaRPr lang="en-US" dirty="0">
              <a:ea typeface="MS PGothic" pitchFamily="34" charset="-128"/>
            </a:endParaRPr>
          </a:p>
        </p:txBody>
      </p:sp>
      <p:sp>
        <p:nvSpPr>
          <p:cNvPr id="10" name="Content Placeholder 2">
            <a:extLst>
              <a:ext uri="{FF2B5EF4-FFF2-40B4-BE49-F238E27FC236}">
                <a16:creationId xmlns:a16="http://schemas.microsoft.com/office/drawing/2014/main" id="{FC87A0C3-D510-4AB0-A3B6-1894EE67E16C}"/>
              </a:ext>
            </a:extLst>
          </p:cNvPr>
          <p:cNvSpPr>
            <a:spLocks noGrp="1"/>
          </p:cNvSpPr>
          <p:nvPr>
            <p:ph type="body" sz="quarter" idx="11"/>
          </p:nvPr>
        </p:nvSpPr>
        <p:spPr>
          <a:xfrm>
            <a:off x="702129" y="1012371"/>
            <a:ext cx="8229600" cy="5338536"/>
          </a:xfrm>
        </p:spPr>
        <p:txBody>
          <a:bodyPr>
            <a:noAutofit/>
          </a:bodyPr>
          <a:lstStyle/>
          <a:p>
            <a:pPr>
              <a:spcBef>
                <a:spcPts val="1800"/>
              </a:spcBef>
              <a:defRPr/>
            </a:pPr>
            <a:endParaRPr lang="en-US" sz="1600" dirty="0">
              <a:solidFill>
                <a:schemeClr val="tx1">
                  <a:lumMod val="65000"/>
                  <a:lumOff val="35000"/>
                </a:schemeClr>
              </a:solidFill>
              <a:ea typeface="MS PGothic" pitchFamily="34" charset="-128"/>
            </a:endParaRPr>
          </a:p>
          <a:p>
            <a:pPr marL="285750" indent="-285750">
              <a:buFont typeface="Arial" panose="020B0604020202020204" pitchFamily="34" charset="0"/>
              <a:buChar char="•"/>
            </a:pPr>
            <a:r>
              <a:rPr lang="en-US" sz="1800" b="0" i="0" u="none" strike="noStrike" baseline="0" dirty="0">
                <a:solidFill>
                  <a:schemeClr val="tx1"/>
                </a:solidFill>
                <a:latin typeface="Arial" panose="020B0604020202020204" pitchFamily="34" charset="0"/>
              </a:rPr>
              <a:t>Projects are not necessarily scheduled in the STIP in </a:t>
            </a:r>
            <a:r>
              <a:rPr lang="en-US" sz="1800" dirty="0">
                <a:solidFill>
                  <a:schemeClr val="tx1"/>
                </a:solidFill>
                <a:latin typeface="Arial" panose="020B0604020202020204" pitchFamily="34" charset="0"/>
              </a:rPr>
              <a:t>the order of their Prioritization rankings. Factors include:</a:t>
            </a:r>
          </a:p>
          <a:p>
            <a:pPr marL="1485900" lvl="3" indent="-285750"/>
            <a:r>
              <a:rPr lang="en-US" sz="1800" dirty="0">
                <a:solidFill>
                  <a:schemeClr val="tx1"/>
                </a:solidFill>
                <a:latin typeface="Arial" panose="020B0604020202020204" pitchFamily="34" charset="0"/>
              </a:rPr>
              <a:t>Major factor is Project Delivery Time</a:t>
            </a:r>
          </a:p>
          <a:p>
            <a:pPr marL="1828800" lvl="4" indent="-285750"/>
            <a:r>
              <a:rPr lang="en-US" sz="1800" dirty="0">
                <a:solidFill>
                  <a:schemeClr val="tx1"/>
                </a:solidFill>
                <a:latin typeface="Arial" panose="020B0604020202020204" pitchFamily="34" charset="0"/>
              </a:rPr>
              <a:t>Lengthy process to get to the construction phase of a project</a:t>
            </a:r>
          </a:p>
          <a:p>
            <a:pPr marL="1828800" lvl="4" indent="-285750"/>
            <a:r>
              <a:rPr lang="en-US" sz="1800" dirty="0">
                <a:solidFill>
                  <a:schemeClr val="tx1"/>
                </a:solidFill>
                <a:latin typeface="Arial" panose="020B0604020202020204" pitchFamily="34" charset="0"/>
              </a:rPr>
              <a:t>Construction funding cannot be allocated until all preconstruction activities have taken place</a:t>
            </a:r>
          </a:p>
          <a:p>
            <a:pPr marL="2171700" lvl="5" indent="-285750"/>
            <a:r>
              <a:rPr lang="en-US" sz="1750" dirty="0">
                <a:solidFill>
                  <a:schemeClr val="tx1"/>
                </a:solidFill>
                <a:latin typeface="Arial" panose="020B0604020202020204" pitchFamily="34" charset="0"/>
              </a:rPr>
              <a:t>Preliminary Engineer</a:t>
            </a:r>
          </a:p>
          <a:p>
            <a:pPr marL="2171700" lvl="5" indent="-285750"/>
            <a:r>
              <a:rPr lang="en-US" sz="1750" dirty="0">
                <a:solidFill>
                  <a:schemeClr val="tx1"/>
                </a:solidFill>
                <a:latin typeface="Arial" panose="020B0604020202020204" pitchFamily="34" charset="0"/>
              </a:rPr>
              <a:t>Environmental requirement</a:t>
            </a:r>
          </a:p>
          <a:p>
            <a:pPr marL="2171700" lvl="5" indent="-285750"/>
            <a:r>
              <a:rPr lang="en-US" sz="1750" dirty="0">
                <a:solidFill>
                  <a:schemeClr val="tx1"/>
                </a:solidFill>
                <a:latin typeface="Arial" panose="020B0604020202020204" pitchFamily="34" charset="0"/>
              </a:rPr>
              <a:t>Right of Way (purchase) and Utility needs (relocations)</a:t>
            </a:r>
          </a:p>
          <a:p>
            <a:pPr marL="2171700" lvl="5" indent="-285750"/>
            <a:r>
              <a:rPr lang="en-US" sz="1750" dirty="0">
                <a:solidFill>
                  <a:schemeClr val="tx1"/>
                </a:solidFill>
                <a:latin typeface="Arial" panose="020B0604020202020204" pitchFamily="34" charset="0"/>
              </a:rPr>
              <a:t>Final Plans for Construction development</a:t>
            </a:r>
          </a:p>
          <a:p>
            <a:pPr marL="1485900" lvl="3" indent="-285750"/>
            <a:r>
              <a:rPr lang="en-US" sz="1800" dirty="0">
                <a:solidFill>
                  <a:schemeClr val="tx1"/>
                </a:solidFill>
                <a:latin typeface="Arial" panose="020B0604020202020204" pitchFamily="34" charset="0"/>
              </a:rPr>
              <a:t>Also STI law provision which direct programming decision</a:t>
            </a:r>
          </a:p>
          <a:p>
            <a:pPr marL="1828800" lvl="4" indent="-285750"/>
            <a:r>
              <a:rPr lang="en-US" sz="1750" b="0" i="0" u="none" strike="noStrike" baseline="0" dirty="0">
                <a:solidFill>
                  <a:schemeClr val="tx1"/>
                </a:solidFill>
                <a:latin typeface="Arial" panose="020B0604020202020204" pitchFamily="34" charset="0"/>
              </a:rPr>
              <a:t>Corridor Caps</a:t>
            </a:r>
          </a:p>
          <a:p>
            <a:pPr marL="1828800" lvl="4" indent="-285750"/>
            <a:r>
              <a:rPr lang="en-US" sz="1750" dirty="0">
                <a:solidFill>
                  <a:schemeClr val="tx1"/>
                </a:solidFill>
                <a:latin typeface="Arial" panose="020B0604020202020204" pitchFamily="34" charset="0"/>
              </a:rPr>
              <a:t>Individual model caps</a:t>
            </a:r>
          </a:p>
          <a:p>
            <a:pPr marL="1828800" lvl="4" indent="-285750"/>
            <a:r>
              <a:rPr lang="en-US" sz="1750" b="0" i="0" u="none" strike="noStrike" baseline="0" dirty="0">
                <a:solidFill>
                  <a:schemeClr val="tx1"/>
                </a:solidFill>
                <a:latin typeface="Arial" panose="020B0604020202020204" pitchFamily="34" charset="0"/>
              </a:rPr>
              <a:t>Must be fiscally constraint per state</a:t>
            </a:r>
          </a:p>
          <a:p>
            <a:pPr marL="1828800" lvl="4" indent="-285750"/>
            <a:r>
              <a:rPr lang="en-US" sz="1750" dirty="0">
                <a:solidFill>
                  <a:schemeClr val="tx1"/>
                </a:solidFill>
                <a:latin typeface="Arial" panose="020B0604020202020204" pitchFamily="34" charset="0"/>
              </a:rPr>
              <a:t>Other federal requirements</a:t>
            </a:r>
          </a:p>
          <a:p>
            <a:pPr marL="1828800" lvl="4" indent="-285750"/>
            <a:r>
              <a:rPr lang="en-US" sz="1750" b="0" i="0" u="none" strike="noStrike" baseline="0" dirty="0">
                <a:solidFill>
                  <a:schemeClr val="tx1"/>
                </a:solidFill>
                <a:latin typeface="Arial" panose="020B0604020202020204" pitchFamily="34" charset="0"/>
              </a:rPr>
              <a:t>Provision in law to exempt select project from Prioritization (during transition period)</a:t>
            </a:r>
          </a:p>
        </p:txBody>
      </p:sp>
      <p:sp>
        <p:nvSpPr>
          <p:cNvPr id="2" name="Slide Number Placeholder 1">
            <a:extLst>
              <a:ext uri="{FF2B5EF4-FFF2-40B4-BE49-F238E27FC236}">
                <a16:creationId xmlns:a16="http://schemas.microsoft.com/office/drawing/2014/main" id="{30DE7657-85B3-E972-A329-5485B1B2A1AF}"/>
              </a:ext>
            </a:extLst>
          </p:cNvPr>
          <p:cNvSpPr>
            <a:spLocks noGrp="1"/>
          </p:cNvSpPr>
          <p:nvPr>
            <p:ph type="sldNum" sz="quarter" idx="4"/>
          </p:nvPr>
        </p:nvSpPr>
        <p:spPr/>
        <p:txBody>
          <a:bodyPr/>
          <a:lstStyle/>
          <a:p>
            <a:fld id="{71AF279C-F903-5C4F-9E12-139067057548}" type="slidenum">
              <a:rPr lang="en-US" smtClean="0"/>
              <a:pPr/>
              <a:t>26</a:t>
            </a:fld>
            <a:endParaRPr lang="en-US" dirty="0"/>
          </a:p>
        </p:txBody>
      </p:sp>
    </p:spTree>
    <p:extLst>
      <p:ext uri="{BB962C8B-B14F-4D97-AF65-F5344CB8AC3E}">
        <p14:creationId xmlns:p14="http://schemas.microsoft.com/office/powerpoint/2010/main" val="60111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5257" y="167521"/>
            <a:ext cx="11161486" cy="914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82940"/>
                </a:solidFill>
                <a:effectLst/>
                <a:uLnTx/>
                <a:uFillTx/>
                <a:latin typeface="TransportNewMedium_gdi" pitchFamily="2" charset="77"/>
                <a:ea typeface="+mn-ea"/>
                <a:cs typeface="+mn-cs"/>
              </a:rPr>
              <a:t>Factors involved in scheduling projects for the STIP</a:t>
            </a:r>
            <a:endParaRPr kumimoji="0" lang="en-US" sz="1800" b="0" i="0" u="none" strike="noStrike" kern="1200" cap="none" spc="0" normalizeH="0" baseline="0" noProof="0" dirty="0">
              <a:ln>
                <a:noFill/>
              </a:ln>
              <a:solidFill>
                <a:srgbClr val="08293F"/>
              </a:solidFill>
              <a:effectLst/>
              <a:uLnTx/>
              <a:uFillTx/>
              <a:latin typeface="Corbel" panose="020B0503020204020204"/>
              <a:ea typeface="MS PGothic" pitchFamily="34" charset="-128"/>
              <a:cs typeface="+mn-cs"/>
            </a:endParaRPr>
          </a:p>
        </p:txBody>
      </p:sp>
      <p:sp>
        <p:nvSpPr>
          <p:cNvPr id="7" name="Text Placeholder 6"/>
          <p:cNvSpPr>
            <a:spLocks noGrp="1"/>
          </p:cNvSpPr>
          <p:nvPr>
            <p:ph type="body" sz="quarter" idx="12"/>
          </p:nvPr>
        </p:nvSpPr>
        <p:spPr/>
        <p:txBody>
          <a:bodyPr/>
          <a:lstStyle/>
          <a:p>
            <a:r>
              <a:rPr lang="en-US" dirty="0"/>
              <a:t>Session 7:  Non-Highway Scoring - Details</a:t>
            </a:r>
          </a:p>
        </p:txBody>
      </p:sp>
      <p:sp>
        <p:nvSpPr>
          <p:cNvPr id="2" name="TextBox 1">
            <a:extLst>
              <a:ext uri="{FF2B5EF4-FFF2-40B4-BE49-F238E27FC236}">
                <a16:creationId xmlns:a16="http://schemas.microsoft.com/office/drawing/2014/main" id="{DB4E3EF7-7C4B-23EF-6024-9AC79A72987A}"/>
              </a:ext>
            </a:extLst>
          </p:cNvPr>
          <p:cNvSpPr txBox="1"/>
          <p:nvPr/>
        </p:nvSpPr>
        <p:spPr>
          <a:xfrm>
            <a:off x="11791489" y="6300240"/>
            <a:ext cx="465825" cy="196977"/>
          </a:xfrm>
          <a:prstGeom prst="rect">
            <a:avLst/>
          </a:prstGeom>
          <a:noFill/>
        </p:spPr>
        <p:txBody>
          <a:bodyPr wrap="square">
            <a:spAutoFit/>
          </a:bodyPr>
          <a:lstStyle/>
          <a:p>
            <a:r>
              <a:rPr lang="en-US" sz="680" dirty="0">
                <a:solidFill>
                  <a:schemeClr val="bg1"/>
                </a:solidFill>
                <a:latin typeface="TransportNewMedium_gdi" panose="020B0604020202020204" charset="0"/>
              </a:rPr>
              <a:t>28</a:t>
            </a:r>
          </a:p>
        </p:txBody>
      </p:sp>
      <p:pic>
        <p:nvPicPr>
          <p:cNvPr id="4" name="Picture 3">
            <a:extLst>
              <a:ext uri="{FF2B5EF4-FFF2-40B4-BE49-F238E27FC236}">
                <a16:creationId xmlns:a16="http://schemas.microsoft.com/office/drawing/2014/main" id="{B86FB5F4-304F-DAC3-E0DD-A68E18016404}"/>
              </a:ext>
            </a:extLst>
          </p:cNvPr>
          <p:cNvPicPr>
            <a:picLocks noChangeAspect="1"/>
          </p:cNvPicPr>
          <p:nvPr/>
        </p:nvPicPr>
        <p:blipFill>
          <a:blip r:embed="rId2"/>
          <a:stretch>
            <a:fillRect/>
          </a:stretch>
        </p:blipFill>
        <p:spPr>
          <a:xfrm>
            <a:off x="1749870" y="1081921"/>
            <a:ext cx="8921751" cy="5415296"/>
          </a:xfrm>
          <a:prstGeom prst="rect">
            <a:avLst/>
          </a:prstGeom>
        </p:spPr>
      </p:pic>
      <p:sp>
        <p:nvSpPr>
          <p:cNvPr id="3" name="Slide Number Placeholder 2">
            <a:extLst>
              <a:ext uri="{FF2B5EF4-FFF2-40B4-BE49-F238E27FC236}">
                <a16:creationId xmlns:a16="http://schemas.microsoft.com/office/drawing/2014/main" id="{A7129163-62CF-03B0-DE81-66EDF61E4652}"/>
              </a:ext>
            </a:extLst>
          </p:cNvPr>
          <p:cNvSpPr>
            <a:spLocks noGrp="1"/>
          </p:cNvSpPr>
          <p:nvPr>
            <p:ph type="sldNum" sz="quarter" idx="14"/>
          </p:nvPr>
        </p:nvSpPr>
        <p:spPr/>
        <p:txBody>
          <a:bodyPr/>
          <a:lstStyle/>
          <a:p>
            <a:pPr>
              <a:defRPr/>
            </a:pPr>
            <a:endParaRPr lang="en-US" altLang="en-US" dirty="0"/>
          </a:p>
        </p:txBody>
      </p:sp>
    </p:spTree>
    <p:extLst>
      <p:ext uri="{BB962C8B-B14F-4D97-AF65-F5344CB8AC3E}">
        <p14:creationId xmlns:p14="http://schemas.microsoft.com/office/powerpoint/2010/main" val="39384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457200"/>
            <a:ext cx="8686800" cy="908492"/>
          </a:xfrm>
        </p:spPr>
        <p:txBody>
          <a:bodyPr/>
          <a:lstStyle/>
          <a:p>
            <a:r>
              <a:rPr lang="en-US" sz="2800" dirty="0">
                <a:solidFill>
                  <a:schemeClr val="tx1">
                    <a:lumMod val="65000"/>
                    <a:lumOff val="35000"/>
                  </a:schemeClr>
                </a:solidFill>
                <a:latin typeface="Arial" panose="020B0604020202020204" pitchFamily="34" charset="0"/>
                <a:cs typeface="Arial" panose="020B0604020202020204" pitchFamily="34" charset="0"/>
              </a:rPr>
              <a:t>Committed Projects / Years Subject to Reprioritization</a:t>
            </a:r>
          </a:p>
        </p:txBody>
      </p:sp>
      <p:sp>
        <p:nvSpPr>
          <p:cNvPr id="8" name="Text Placeholder 6"/>
          <p:cNvSpPr>
            <a:spLocks noGrp="1"/>
          </p:cNvSpPr>
          <p:nvPr>
            <p:ph type="body" sz="quarter" idx="12"/>
          </p:nvPr>
        </p:nvSpPr>
        <p:spPr>
          <a:xfrm>
            <a:off x="4268569" y="88900"/>
            <a:ext cx="5942233" cy="245518"/>
          </a:xfrm>
        </p:spPr>
        <p:txBody>
          <a:bodyPr/>
          <a:lstStyle/>
          <a:p>
            <a:pPr eaLnBrk="1" hangingPunct="1"/>
            <a:r>
              <a:rPr lang="en-US" dirty="0">
                <a:ea typeface="MS PGothic" pitchFamily="34" charset="-128"/>
              </a:rPr>
              <a:t>Session 4:  How the Prioritization and Programming Process Works</a:t>
            </a:r>
            <a:endParaRPr lang="en-US" altLang="en-US" dirty="0">
              <a:latin typeface="Arial" panose="020B0604020202020204" pitchFamily="34" charset="0"/>
              <a:cs typeface="Arial" panose="020B0604020202020204" pitchFamily="34" charset="0"/>
            </a:endParaRPr>
          </a:p>
        </p:txBody>
      </p:sp>
      <p:sp>
        <p:nvSpPr>
          <p:cNvPr id="53" name="Text Box 100"/>
          <p:cNvSpPr txBox="1">
            <a:spLocks noChangeArrowheads="1"/>
          </p:cNvSpPr>
          <p:nvPr/>
        </p:nvSpPr>
        <p:spPr bwMode="auto">
          <a:xfrm>
            <a:off x="2313859" y="1219200"/>
            <a:ext cx="3531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defRPr/>
            </a:pPr>
            <a:r>
              <a:rPr lang="en-US" altLang="en-US" sz="1400" b="1" dirty="0">
                <a:solidFill>
                  <a:srgbClr val="008000"/>
                </a:solidFill>
                <a:latin typeface="Arial" charset="0"/>
                <a:cs typeface="Arial" charset="0"/>
              </a:rPr>
              <a:t>Green</a:t>
            </a:r>
            <a:r>
              <a:rPr lang="en-US" altLang="en-US" sz="1400" dirty="0">
                <a:solidFill>
                  <a:srgbClr val="008000"/>
                </a:solidFill>
                <a:latin typeface="Arial" charset="0"/>
                <a:cs typeface="Arial" charset="0"/>
              </a:rPr>
              <a:t> = </a:t>
            </a:r>
            <a:r>
              <a:rPr lang="en-US" altLang="en-US" sz="1400" dirty="0">
                <a:solidFill>
                  <a:srgbClr val="008000"/>
                </a:solidFill>
                <a:latin typeface="Arial" charset="0"/>
                <a:cs typeface="Arial" charset="0"/>
                <a:sym typeface="Wingdings" pitchFamily="2" charset="2"/>
              </a:rPr>
              <a:t>Projects</a:t>
            </a:r>
          </a:p>
          <a:p>
            <a:pPr algn="ctr" eaLnBrk="1" hangingPunct="1">
              <a:defRPr/>
            </a:pPr>
            <a:r>
              <a:rPr lang="en-US" altLang="en-US" sz="1400" dirty="0">
                <a:solidFill>
                  <a:srgbClr val="008000"/>
                </a:solidFill>
                <a:latin typeface="Arial" charset="0"/>
                <a:cs typeface="Arial" charset="0"/>
                <a:sym typeface="Wingdings" pitchFamily="2" charset="2"/>
              </a:rPr>
              <a:t>considered “Committed”</a:t>
            </a:r>
          </a:p>
        </p:txBody>
      </p:sp>
      <p:grpSp>
        <p:nvGrpSpPr>
          <p:cNvPr id="129" name="Group 128"/>
          <p:cNvGrpSpPr/>
          <p:nvPr/>
        </p:nvGrpSpPr>
        <p:grpSpPr>
          <a:xfrm>
            <a:off x="2819400" y="3581401"/>
            <a:ext cx="6828522" cy="2051886"/>
            <a:chOff x="1295400" y="3661797"/>
            <a:chExt cx="6828522" cy="2051886"/>
          </a:xfrm>
        </p:grpSpPr>
        <p:sp>
          <p:nvSpPr>
            <p:cNvPr id="30" name="Line 75"/>
            <p:cNvSpPr>
              <a:spLocks noChangeShapeType="1"/>
            </p:cNvSpPr>
            <p:nvPr/>
          </p:nvSpPr>
          <p:spPr bwMode="auto">
            <a:xfrm>
              <a:off x="3487113" y="5200490"/>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31" name="Line 76"/>
            <p:cNvSpPr>
              <a:spLocks noChangeShapeType="1"/>
            </p:cNvSpPr>
            <p:nvPr/>
          </p:nvSpPr>
          <p:spPr bwMode="auto">
            <a:xfrm>
              <a:off x="7229440" y="5200490"/>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32" name="Line 77"/>
            <p:cNvSpPr>
              <a:spLocks noChangeShapeType="1"/>
            </p:cNvSpPr>
            <p:nvPr/>
          </p:nvSpPr>
          <p:spPr bwMode="auto">
            <a:xfrm>
              <a:off x="5360904" y="5200490"/>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latin typeface="Garamond" pitchFamily="18" charset="0"/>
                <a:cs typeface="Arial" charset="0"/>
              </a:endParaRPr>
            </a:p>
          </p:txBody>
        </p:sp>
        <p:sp>
          <p:nvSpPr>
            <p:cNvPr id="33" name="Line 78"/>
            <p:cNvSpPr>
              <a:spLocks noChangeShapeType="1"/>
            </p:cNvSpPr>
            <p:nvPr/>
          </p:nvSpPr>
          <p:spPr bwMode="auto">
            <a:xfrm>
              <a:off x="4408583" y="5198902"/>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34" name="Line 79"/>
            <p:cNvSpPr>
              <a:spLocks noChangeShapeType="1"/>
            </p:cNvSpPr>
            <p:nvPr/>
          </p:nvSpPr>
          <p:spPr bwMode="auto">
            <a:xfrm>
              <a:off x="6313976" y="5198902"/>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35" name="Line 80"/>
            <p:cNvSpPr>
              <a:spLocks noChangeShapeType="1"/>
            </p:cNvSpPr>
            <p:nvPr/>
          </p:nvSpPr>
          <p:spPr bwMode="auto">
            <a:xfrm>
              <a:off x="3968272" y="5198902"/>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37" name="Line 82"/>
            <p:cNvSpPr>
              <a:spLocks noChangeShapeType="1"/>
            </p:cNvSpPr>
            <p:nvPr/>
          </p:nvSpPr>
          <p:spPr bwMode="auto">
            <a:xfrm>
              <a:off x="5852454" y="5200490"/>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38" name="Line 83"/>
            <p:cNvSpPr>
              <a:spLocks noChangeShapeType="1"/>
            </p:cNvSpPr>
            <p:nvPr/>
          </p:nvSpPr>
          <p:spPr bwMode="auto">
            <a:xfrm>
              <a:off x="6771782" y="5198902"/>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39" name="Text Box 84"/>
            <p:cNvSpPr txBox="1">
              <a:spLocks noChangeArrowheads="1"/>
            </p:cNvSpPr>
            <p:nvPr/>
          </p:nvSpPr>
          <p:spPr bwMode="auto">
            <a:xfrm rot="18706772">
              <a:off x="3236073" y="4756423"/>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2022</a:t>
              </a:r>
            </a:p>
          </p:txBody>
        </p:sp>
        <p:sp>
          <p:nvSpPr>
            <p:cNvPr id="40" name="Text Box 85"/>
            <p:cNvSpPr txBox="1">
              <a:spLocks noChangeArrowheads="1"/>
            </p:cNvSpPr>
            <p:nvPr/>
          </p:nvSpPr>
          <p:spPr bwMode="auto">
            <a:xfrm rot="18706772">
              <a:off x="3728624" y="4756423"/>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2023</a:t>
              </a:r>
            </a:p>
          </p:txBody>
        </p:sp>
        <p:sp>
          <p:nvSpPr>
            <p:cNvPr id="41" name="Text Box 86"/>
            <p:cNvSpPr txBox="1">
              <a:spLocks noChangeArrowheads="1"/>
            </p:cNvSpPr>
            <p:nvPr/>
          </p:nvSpPr>
          <p:spPr bwMode="auto">
            <a:xfrm rot="18706772">
              <a:off x="4169934" y="475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2024</a:t>
              </a:r>
            </a:p>
          </p:txBody>
        </p:sp>
        <p:sp>
          <p:nvSpPr>
            <p:cNvPr id="42" name="Text Box 87"/>
            <p:cNvSpPr txBox="1">
              <a:spLocks noChangeArrowheads="1"/>
            </p:cNvSpPr>
            <p:nvPr/>
          </p:nvSpPr>
          <p:spPr bwMode="auto">
            <a:xfrm rot="18706772">
              <a:off x="4632027" y="475642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2025</a:t>
              </a:r>
            </a:p>
          </p:txBody>
        </p:sp>
        <p:sp>
          <p:nvSpPr>
            <p:cNvPr id="43" name="Text Box 88"/>
            <p:cNvSpPr txBox="1">
              <a:spLocks noChangeArrowheads="1"/>
            </p:cNvSpPr>
            <p:nvPr/>
          </p:nvSpPr>
          <p:spPr bwMode="auto">
            <a:xfrm rot="18706772">
              <a:off x="5121256" y="4756423"/>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2026</a:t>
              </a:r>
            </a:p>
          </p:txBody>
        </p:sp>
        <p:sp>
          <p:nvSpPr>
            <p:cNvPr id="44" name="Text Box 89"/>
            <p:cNvSpPr txBox="1">
              <a:spLocks noChangeArrowheads="1"/>
            </p:cNvSpPr>
            <p:nvPr/>
          </p:nvSpPr>
          <p:spPr bwMode="auto">
            <a:xfrm rot="18706772">
              <a:off x="5612807" y="4756423"/>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2027</a:t>
              </a:r>
            </a:p>
          </p:txBody>
        </p:sp>
        <p:sp>
          <p:nvSpPr>
            <p:cNvPr id="45" name="Text Box 90"/>
            <p:cNvSpPr txBox="1">
              <a:spLocks noChangeArrowheads="1"/>
            </p:cNvSpPr>
            <p:nvPr/>
          </p:nvSpPr>
          <p:spPr bwMode="auto">
            <a:xfrm rot="18706772">
              <a:off x="6074328" y="4756423"/>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2028</a:t>
              </a:r>
            </a:p>
          </p:txBody>
        </p:sp>
        <p:sp>
          <p:nvSpPr>
            <p:cNvPr id="46" name="Text Box 91"/>
            <p:cNvSpPr txBox="1">
              <a:spLocks noChangeArrowheads="1"/>
            </p:cNvSpPr>
            <p:nvPr/>
          </p:nvSpPr>
          <p:spPr bwMode="auto">
            <a:xfrm rot="18706772">
              <a:off x="6532134" y="4756424"/>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2029</a:t>
              </a:r>
            </a:p>
          </p:txBody>
        </p:sp>
        <p:sp>
          <p:nvSpPr>
            <p:cNvPr id="47" name="Text Box 92"/>
            <p:cNvSpPr txBox="1">
              <a:spLocks noChangeArrowheads="1"/>
            </p:cNvSpPr>
            <p:nvPr/>
          </p:nvSpPr>
          <p:spPr bwMode="auto">
            <a:xfrm rot="18706772">
              <a:off x="6989792" y="47640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2030</a:t>
              </a:r>
            </a:p>
          </p:txBody>
        </p:sp>
        <p:sp>
          <p:nvSpPr>
            <p:cNvPr id="48" name="Text Box 93"/>
            <p:cNvSpPr txBox="1">
              <a:spLocks noChangeArrowheads="1"/>
            </p:cNvSpPr>
            <p:nvPr/>
          </p:nvSpPr>
          <p:spPr bwMode="auto">
            <a:xfrm rot="18706772">
              <a:off x="7427074" y="47640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2031</a:t>
              </a:r>
            </a:p>
          </p:txBody>
        </p:sp>
        <p:sp>
          <p:nvSpPr>
            <p:cNvPr id="49" name="Line 94"/>
            <p:cNvSpPr>
              <a:spLocks noChangeShapeType="1"/>
            </p:cNvSpPr>
            <p:nvPr/>
          </p:nvSpPr>
          <p:spPr bwMode="auto">
            <a:xfrm>
              <a:off x="7666722" y="5200490"/>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51" name="Line 98"/>
            <p:cNvSpPr>
              <a:spLocks noChangeShapeType="1"/>
            </p:cNvSpPr>
            <p:nvPr/>
          </p:nvSpPr>
          <p:spPr bwMode="auto">
            <a:xfrm flipV="1">
              <a:off x="3475722" y="5352890"/>
              <a:ext cx="14071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52" name="Line 99"/>
            <p:cNvSpPr>
              <a:spLocks noChangeShapeType="1"/>
            </p:cNvSpPr>
            <p:nvPr/>
          </p:nvSpPr>
          <p:spPr bwMode="auto">
            <a:xfrm flipV="1">
              <a:off x="4882889" y="5352890"/>
              <a:ext cx="324103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54" name="Text Box 100"/>
            <p:cNvSpPr txBox="1">
              <a:spLocks noChangeArrowheads="1"/>
            </p:cNvSpPr>
            <p:nvPr/>
          </p:nvSpPr>
          <p:spPr bwMode="auto">
            <a:xfrm>
              <a:off x="1900085" y="5190463"/>
              <a:ext cx="16810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defRPr/>
              </a:pPr>
              <a:r>
                <a:rPr lang="en-US" altLang="en-US" sz="1400" dirty="0">
                  <a:solidFill>
                    <a:srgbClr val="404040"/>
                  </a:solidFill>
                  <a:latin typeface="Arial" charset="0"/>
                  <a:cs typeface="Arial" charset="0"/>
                </a:rPr>
                <a:t>P6.0 Process </a:t>
              </a:r>
              <a:r>
                <a:rPr lang="en-US" altLang="en-US" sz="1400" dirty="0">
                  <a:solidFill>
                    <a:srgbClr val="FF0000"/>
                  </a:solidFill>
                  <a:latin typeface="Arial" charset="0"/>
                  <a:cs typeface="Arial" charset="0"/>
                </a:rPr>
                <a:t>(cancelled)</a:t>
              </a:r>
            </a:p>
          </p:txBody>
        </p:sp>
        <p:grpSp>
          <p:nvGrpSpPr>
            <p:cNvPr id="104" name="Group 103"/>
            <p:cNvGrpSpPr/>
            <p:nvPr/>
          </p:nvGrpSpPr>
          <p:grpSpPr>
            <a:xfrm>
              <a:off x="1295400" y="3661797"/>
              <a:ext cx="5837922" cy="1182707"/>
              <a:chOff x="1295400" y="3661797"/>
              <a:chExt cx="5837922" cy="1182707"/>
            </a:xfrm>
          </p:grpSpPr>
          <p:sp>
            <p:nvSpPr>
              <p:cNvPr id="10" name="Line 11"/>
              <p:cNvSpPr>
                <a:spLocks noChangeShapeType="1"/>
              </p:cNvSpPr>
              <p:nvPr/>
            </p:nvSpPr>
            <p:spPr bwMode="auto">
              <a:xfrm>
                <a:off x="2561322" y="428472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1" name="Line 12"/>
              <p:cNvSpPr>
                <a:spLocks noChangeShapeType="1"/>
              </p:cNvSpPr>
              <p:nvPr/>
            </p:nvSpPr>
            <p:spPr bwMode="auto">
              <a:xfrm>
                <a:off x="6313976" y="4291684"/>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2" name="Line 13"/>
              <p:cNvSpPr>
                <a:spLocks noChangeShapeType="1"/>
              </p:cNvSpPr>
              <p:nvPr/>
            </p:nvSpPr>
            <p:spPr bwMode="auto">
              <a:xfrm>
                <a:off x="4408583" y="428472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3" name="Line 14"/>
              <p:cNvSpPr>
                <a:spLocks noChangeShapeType="1"/>
              </p:cNvSpPr>
              <p:nvPr/>
            </p:nvSpPr>
            <p:spPr bwMode="auto">
              <a:xfrm>
                <a:off x="3475722" y="428472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4" name="Line 15"/>
              <p:cNvSpPr>
                <a:spLocks noChangeShapeType="1"/>
              </p:cNvSpPr>
              <p:nvPr/>
            </p:nvSpPr>
            <p:spPr bwMode="auto">
              <a:xfrm>
                <a:off x="5380722" y="4284728"/>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5" name="Line 16"/>
              <p:cNvSpPr>
                <a:spLocks noChangeShapeType="1"/>
              </p:cNvSpPr>
              <p:nvPr/>
            </p:nvSpPr>
            <p:spPr bwMode="auto">
              <a:xfrm>
                <a:off x="2998719" y="428472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6" name="Line 17"/>
              <p:cNvSpPr>
                <a:spLocks noChangeShapeType="1"/>
              </p:cNvSpPr>
              <p:nvPr/>
            </p:nvSpPr>
            <p:spPr bwMode="auto">
              <a:xfrm>
                <a:off x="3958060" y="4281694"/>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8" name="Line 19"/>
              <p:cNvSpPr>
                <a:spLocks noChangeShapeType="1"/>
              </p:cNvSpPr>
              <p:nvPr/>
            </p:nvSpPr>
            <p:spPr bwMode="auto">
              <a:xfrm>
                <a:off x="5852455" y="4284728"/>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9" name="Text Box 20"/>
              <p:cNvSpPr txBox="1">
                <a:spLocks noChangeArrowheads="1"/>
              </p:cNvSpPr>
              <p:nvPr/>
            </p:nvSpPr>
            <p:spPr bwMode="auto">
              <a:xfrm rot="18763192">
                <a:off x="23388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2020</a:t>
                </a:r>
              </a:p>
            </p:txBody>
          </p:sp>
          <p:sp>
            <p:nvSpPr>
              <p:cNvPr id="20" name="Text Box 21"/>
              <p:cNvSpPr txBox="1">
                <a:spLocks noChangeArrowheads="1"/>
              </p:cNvSpPr>
              <p:nvPr/>
            </p:nvSpPr>
            <p:spPr bwMode="auto">
              <a:xfrm rot="18763192">
                <a:off x="27579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2021</a:t>
                </a:r>
              </a:p>
            </p:txBody>
          </p:sp>
          <p:sp>
            <p:nvSpPr>
              <p:cNvPr id="21" name="Text Box 22"/>
              <p:cNvSpPr txBox="1">
                <a:spLocks noChangeArrowheads="1"/>
              </p:cNvSpPr>
              <p:nvPr/>
            </p:nvSpPr>
            <p:spPr bwMode="auto">
              <a:xfrm rot="18763192">
                <a:off x="32532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2022</a:t>
                </a:r>
              </a:p>
            </p:txBody>
          </p:sp>
          <p:sp>
            <p:nvSpPr>
              <p:cNvPr id="22" name="Text Box 23"/>
              <p:cNvSpPr txBox="1">
                <a:spLocks noChangeArrowheads="1"/>
              </p:cNvSpPr>
              <p:nvPr/>
            </p:nvSpPr>
            <p:spPr bwMode="auto">
              <a:xfrm rot="18763192">
                <a:off x="37104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2023</a:t>
                </a:r>
              </a:p>
            </p:txBody>
          </p:sp>
          <p:sp>
            <p:nvSpPr>
              <p:cNvPr id="23" name="Text Box 24"/>
              <p:cNvSpPr txBox="1">
                <a:spLocks noChangeArrowheads="1"/>
              </p:cNvSpPr>
              <p:nvPr/>
            </p:nvSpPr>
            <p:spPr bwMode="auto">
              <a:xfrm rot="18763192">
                <a:off x="4186086"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2024</a:t>
                </a:r>
              </a:p>
            </p:txBody>
          </p:sp>
          <p:sp>
            <p:nvSpPr>
              <p:cNvPr id="24" name="Text Box 25"/>
              <p:cNvSpPr txBox="1">
                <a:spLocks noChangeArrowheads="1"/>
              </p:cNvSpPr>
              <p:nvPr/>
            </p:nvSpPr>
            <p:spPr bwMode="auto">
              <a:xfrm rot="18763192">
                <a:off x="4649178"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Font typeface="Arial" charset="0"/>
                  <a:defRPr sz="2000" b="1">
                    <a:solidFill>
                      <a:srgbClr val="404040"/>
                    </a:solidFill>
                    <a:latin typeface="Calibri" pitchFamily="34" charset="0"/>
                    <a:cs typeface="Helvetica" pitchFamily="34" charset="0"/>
                  </a:defRPr>
                </a:lvl1pPr>
                <a:lvl2pPr marL="742950" indent="-285750" eaLnBrk="0" hangingPunct="0">
                  <a:spcBef>
                    <a:spcPts val="400"/>
                  </a:spcBef>
                  <a:buFont typeface="Arial" charset="0"/>
                  <a:buChar char="•"/>
                  <a:defRPr>
                    <a:solidFill>
                      <a:srgbClr val="404040"/>
                    </a:solidFill>
                    <a:latin typeface="Calibri" pitchFamily="34" charset="0"/>
                    <a:cs typeface="Helvetica" pitchFamily="34" charset="0"/>
                  </a:defRPr>
                </a:lvl2pPr>
                <a:lvl3pPr marL="1143000" indent="-228600" eaLnBrk="0" hangingPunct="0">
                  <a:spcBef>
                    <a:spcPts val="400"/>
                  </a:spcBef>
                  <a:buFont typeface="Calibri" pitchFamily="34" charset="0"/>
                  <a:buChar char="−"/>
                  <a:defRPr sz="1600">
                    <a:solidFill>
                      <a:srgbClr val="404040"/>
                    </a:solidFill>
                    <a:latin typeface="Calibri" pitchFamily="34" charset="0"/>
                    <a:cs typeface="Helvetica" pitchFamily="34" charset="0"/>
                  </a:defRPr>
                </a:lvl3pPr>
                <a:lvl4pPr marL="1600200" indent="-228600" eaLnBrk="0" hangingPunct="0">
                  <a:spcBef>
                    <a:spcPts val="400"/>
                  </a:spcBef>
                  <a:buFont typeface="Calibri" pitchFamily="34" charset="0"/>
                  <a:buChar char="◦"/>
                  <a:defRPr sz="1400">
                    <a:solidFill>
                      <a:srgbClr val="404040"/>
                    </a:solidFill>
                    <a:latin typeface="Calibri" pitchFamily="34" charset="0"/>
                    <a:cs typeface="Helvetica" pitchFamily="34" charset="0"/>
                  </a:defRPr>
                </a:lvl4pPr>
                <a:lvl5pPr marL="2057400" indent="-228600" eaLnBrk="0" hangingPunct="0">
                  <a:spcBef>
                    <a:spcPts val="400"/>
                  </a:spcBef>
                  <a:buFont typeface="Arial" charset="0"/>
                  <a:buChar char="•"/>
                  <a:defRPr sz="2000">
                    <a:solidFill>
                      <a:srgbClr val="404040"/>
                    </a:solidFill>
                    <a:latin typeface="Calibri" pitchFamily="34" charset="0"/>
                    <a:cs typeface="Helvetica" pitchFamily="34" charset="0"/>
                  </a:defRPr>
                </a:lvl5pPr>
                <a:lvl6pPr marL="25146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6pPr>
                <a:lvl7pPr marL="29718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7pPr>
                <a:lvl8pPr marL="34290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8pPr>
                <a:lvl9pPr marL="38862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9pPr>
              </a:lstStyle>
              <a:p>
                <a:pPr algn="ctr" eaLnBrk="1" hangingPunct="1">
                  <a:spcBef>
                    <a:spcPct val="50000"/>
                  </a:spcBef>
                  <a:buFontTx/>
                  <a:buNone/>
                </a:pPr>
                <a:r>
                  <a:rPr lang="en-US" altLang="en-US" sz="1600" b="0" dirty="0">
                    <a:solidFill>
                      <a:schemeClr val="bg1">
                        <a:lumMod val="65000"/>
                      </a:schemeClr>
                    </a:solidFill>
                    <a:latin typeface="Arial" charset="0"/>
                    <a:cs typeface="Arial" charset="0"/>
                  </a:rPr>
                  <a:t>2025</a:t>
                </a:r>
              </a:p>
            </p:txBody>
          </p:sp>
          <p:sp>
            <p:nvSpPr>
              <p:cNvPr id="25" name="Text Box 26"/>
              <p:cNvSpPr txBox="1">
                <a:spLocks noChangeArrowheads="1"/>
              </p:cNvSpPr>
              <p:nvPr/>
            </p:nvSpPr>
            <p:spPr bwMode="auto">
              <a:xfrm rot="18763192">
                <a:off x="51582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Font typeface="Arial" charset="0"/>
                  <a:defRPr sz="2000" b="1">
                    <a:solidFill>
                      <a:srgbClr val="404040"/>
                    </a:solidFill>
                    <a:latin typeface="Calibri" pitchFamily="34" charset="0"/>
                    <a:cs typeface="Helvetica" pitchFamily="34" charset="0"/>
                  </a:defRPr>
                </a:lvl1pPr>
                <a:lvl2pPr marL="742950" indent="-285750" eaLnBrk="0" hangingPunct="0">
                  <a:spcBef>
                    <a:spcPts val="400"/>
                  </a:spcBef>
                  <a:buFont typeface="Arial" charset="0"/>
                  <a:buChar char="•"/>
                  <a:defRPr>
                    <a:solidFill>
                      <a:srgbClr val="404040"/>
                    </a:solidFill>
                    <a:latin typeface="Calibri" pitchFamily="34" charset="0"/>
                    <a:cs typeface="Helvetica" pitchFamily="34" charset="0"/>
                  </a:defRPr>
                </a:lvl2pPr>
                <a:lvl3pPr marL="1143000" indent="-228600" eaLnBrk="0" hangingPunct="0">
                  <a:spcBef>
                    <a:spcPts val="400"/>
                  </a:spcBef>
                  <a:buFont typeface="Calibri" pitchFamily="34" charset="0"/>
                  <a:buChar char="−"/>
                  <a:defRPr sz="1600">
                    <a:solidFill>
                      <a:srgbClr val="404040"/>
                    </a:solidFill>
                    <a:latin typeface="Calibri" pitchFamily="34" charset="0"/>
                    <a:cs typeface="Helvetica" pitchFamily="34" charset="0"/>
                  </a:defRPr>
                </a:lvl3pPr>
                <a:lvl4pPr marL="1600200" indent="-228600" eaLnBrk="0" hangingPunct="0">
                  <a:spcBef>
                    <a:spcPts val="400"/>
                  </a:spcBef>
                  <a:buFont typeface="Calibri" pitchFamily="34" charset="0"/>
                  <a:buChar char="◦"/>
                  <a:defRPr sz="1400">
                    <a:solidFill>
                      <a:srgbClr val="404040"/>
                    </a:solidFill>
                    <a:latin typeface="Calibri" pitchFamily="34" charset="0"/>
                    <a:cs typeface="Helvetica" pitchFamily="34" charset="0"/>
                  </a:defRPr>
                </a:lvl4pPr>
                <a:lvl5pPr marL="2057400" indent="-228600" eaLnBrk="0" hangingPunct="0">
                  <a:spcBef>
                    <a:spcPts val="400"/>
                  </a:spcBef>
                  <a:buFont typeface="Arial" charset="0"/>
                  <a:buChar char="•"/>
                  <a:defRPr sz="2000">
                    <a:solidFill>
                      <a:srgbClr val="404040"/>
                    </a:solidFill>
                    <a:latin typeface="Calibri" pitchFamily="34" charset="0"/>
                    <a:cs typeface="Helvetica" pitchFamily="34" charset="0"/>
                  </a:defRPr>
                </a:lvl5pPr>
                <a:lvl6pPr marL="25146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6pPr>
                <a:lvl7pPr marL="29718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7pPr>
                <a:lvl8pPr marL="34290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8pPr>
                <a:lvl9pPr marL="38862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9pPr>
              </a:lstStyle>
              <a:p>
                <a:pPr algn="ctr" eaLnBrk="1" hangingPunct="1">
                  <a:spcBef>
                    <a:spcPct val="50000"/>
                  </a:spcBef>
                  <a:buFontTx/>
                  <a:buNone/>
                </a:pPr>
                <a:r>
                  <a:rPr lang="en-US" altLang="en-US" sz="1600" b="0" dirty="0">
                    <a:solidFill>
                      <a:prstClr val="white">
                        <a:lumMod val="65000"/>
                      </a:prstClr>
                    </a:solidFill>
                    <a:latin typeface="Arial" charset="0"/>
                    <a:cs typeface="Arial" charset="0"/>
                  </a:rPr>
                  <a:t>2026</a:t>
                </a:r>
              </a:p>
            </p:txBody>
          </p:sp>
          <p:sp>
            <p:nvSpPr>
              <p:cNvPr id="26" name="Text Box 27"/>
              <p:cNvSpPr txBox="1">
                <a:spLocks noChangeArrowheads="1"/>
              </p:cNvSpPr>
              <p:nvPr/>
            </p:nvSpPr>
            <p:spPr bwMode="auto">
              <a:xfrm rot="18763192">
                <a:off x="5629958"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2027</a:t>
                </a:r>
              </a:p>
            </p:txBody>
          </p:sp>
          <p:sp>
            <p:nvSpPr>
              <p:cNvPr id="27" name="Text Box 29"/>
              <p:cNvSpPr txBox="1">
                <a:spLocks noChangeArrowheads="1"/>
              </p:cNvSpPr>
              <p:nvPr/>
            </p:nvSpPr>
            <p:spPr bwMode="auto">
              <a:xfrm rot="18763192">
                <a:off x="60726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2028</a:t>
                </a:r>
              </a:p>
            </p:txBody>
          </p:sp>
          <p:sp>
            <p:nvSpPr>
              <p:cNvPr id="28" name="Text Box 30"/>
              <p:cNvSpPr txBox="1">
                <a:spLocks noChangeArrowheads="1"/>
              </p:cNvSpPr>
              <p:nvPr/>
            </p:nvSpPr>
            <p:spPr bwMode="auto">
              <a:xfrm rot="18763192">
                <a:off x="6530283"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2029</a:t>
                </a:r>
              </a:p>
            </p:txBody>
          </p:sp>
          <p:sp>
            <p:nvSpPr>
              <p:cNvPr id="29" name="Line 73"/>
              <p:cNvSpPr>
                <a:spLocks noChangeShapeType="1"/>
              </p:cNvSpPr>
              <p:nvPr/>
            </p:nvSpPr>
            <p:spPr bwMode="auto">
              <a:xfrm>
                <a:off x="6752322" y="4284728"/>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50" name="Line 96"/>
              <p:cNvSpPr>
                <a:spLocks noChangeShapeType="1"/>
              </p:cNvSpPr>
              <p:nvPr/>
            </p:nvSpPr>
            <p:spPr bwMode="auto">
              <a:xfrm flipV="1">
                <a:off x="4859106" y="4434091"/>
                <a:ext cx="2274216" cy="9991"/>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55" name="Text Box 100"/>
              <p:cNvSpPr txBox="1">
                <a:spLocks noChangeArrowheads="1"/>
              </p:cNvSpPr>
              <p:nvPr/>
            </p:nvSpPr>
            <p:spPr bwMode="auto">
              <a:xfrm>
                <a:off x="1295400" y="3890397"/>
                <a:ext cx="12602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defRPr/>
                </a:pPr>
                <a:r>
                  <a:rPr lang="en-US" altLang="en-US" sz="1400" dirty="0">
                    <a:solidFill>
                      <a:srgbClr val="404040"/>
                    </a:solidFill>
                    <a:latin typeface="Arial" charset="0"/>
                    <a:cs typeface="Arial" charset="0"/>
                  </a:rPr>
                  <a:t>2020-2029 STIP (resulting from P5.0)</a:t>
                </a:r>
              </a:p>
            </p:txBody>
          </p:sp>
          <p:sp>
            <p:nvSpPr>
              <p:cNvPr id="56" name="Line 98"/>
              <p:cNvSpPr>
                <a:spLocks noChangeShapeType="1"/>
              </p:cNvSpPr>
              <p:nvPr/>
            </p:nvSpPr>
            <p:spPr bwMode="auto">
              <a:xfrm>
                <a:off x="2561321" y="4437128"/>
                <a:ext cx="2323922" cy="6955"/>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grpSp>
      </p:grpSp>
      <p:sp>
        <p:nvSpPr>
          <p:cNvPr id="57" name="Text Box 100"/>
          <p:cNvSpPr txBox="1">
            <a:spLocks noChangeArrowheads="1"/>
          </p:cNvSpPr>
          <p:nvPr/>
        </p:nvSpPr>
        <p:spPr bwMode="auto">
          <a:xfrm>
            <a:off x="8684390" y="2931353"/>
            <a:ext cx="19397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defRPr/>
            </a:pPr>
            <a:r>
              <a:rPr lang="en-US" altLang="en-US" sz="1400" b="1" dirty="0">
                <a:solidFill>
                  <a:srgbClr val="0000FF"/>
                </a:solidFill>
                <a:latin typeface="Arial" charset="0"/>
                <a:cs typeface="Arial" charset="0"/>
                <a:sym typeface="Wingdings" pitchFamily="2" charset="2"/>
              </a:rPr>
              <a:t>Blue</a:t>
            </a:r>
            <a:r>
              <a:rPr lang="en-US" altLang="en-US" sz="1400" dirty="0">
                <a:solidFill>
                  <a:srgbClr val="0000FF"/>
                </a:solidFill>
                <a:latin typeface="Arial" charset="0"/>
                <a:cs typeface="Arial" charset="0"/>
                <a:sym typeface="Wingdings" pitchFamily="2" charset="2"/>
              </a:rPr>
              <a:t> = Projects to evaluate through Prioritization process</a:t>
            </a:r>
          </a:p>
        </p:txBody>
      </p:sp>
      <p:grpSp>
        <p:nvGrpSpPr>
          <p:cNvPr id="4" name="Group 3"/>
          <p:cNvGrpSpPr/>
          <p:nvPr/>
        </p:nvGrpSpPr>
        <p:grpSpPr>
          <a:xfrm>
            <a:off x="1828801" y="1680597"/>
            <a:ext cx="6873143" cy="1861004"/>
            <a:chOff x="1131504" y="3830621"/>
            <a:chExt cx="6873143" cy="1861004"/>
          </a:xfrm>
        </p:grpSpPr>
        <p:sp>
          <p:nvSpPr>
            <p:cNvPr id="58" name="Line 11"/>
            <p:cNvSpPr>
              <a:spLocks noChangeShapeType="1"/>
            </p:cNvSpPr>
            <p:nvPr/>
          </p:nvSpPr>
          <p:spPr bwMode="auto">
            <a:xfrm>
              <a:off x="2442047" y="4453552"/>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59" name="Line 12"/>
            <p:cNvSpPr>
              <a:spLocks noChangeShapeType="1"/>
            </p:cNvSpPr>
            <p:nvPr/>
          </p:nvSpPr>
          <p:spPr bwMode="auto">
            <a:xfrm>
              <a:off x="6194701" y="4460508"/>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60" name="Line 13"/>
            <p:cNvSpPr>
              <a:spLocks noChangeShapeType="1"/>
            </p:cNvSpPr>
            <p:nvPr/>
          </p:nvSpPr>
          <p:spPr bwMode="auto">
            <a:xfrm>
              <a:off x="4289308" y="4453552"/>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61" name="Line 14"/>
            <p:cNvSpPr>
              <a:spLocks noChangeShapeType="1"/>
            </p:cNvSpPr>
            <p:nvPr/>
          </p:nvSpPr>
          <p:spPr bwMode="auto">
            <a:xfrm>
              <a:off x="3356447" y="4453552"/>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62" name="Line 15"/>
            <p:cNvSpPr>
              <a:spLocks noChangeShapeType="1"/>
            </p:cNvSpPr>
            <p:nvPr/>
          </p:nvSpPr>
          <p:spPr bwMode="auto">
            <a:xfrm>
              <a:off x="5261447" y="4453552"/>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latin typeface="Garamond" pitchFamily="18" charset="0"/>
                <a:cs typeface="Arial" charset="0"/>
              </a:endParaRPr>
            </a:p>
          </p:txBody>
        </p:sp>
        <p:sp>
          <p:nvSpPr>
            <p:cNvPr id="63" name="Line 16"/>
            <p:cNvSpPr>
              <a:spLocks noChangeShapeType="1"/>
            </p:cNvSpPr>
            <p:nvPr/>
          </p:nvSpPr>
          <p:spPr bwMode="auto">
            <a:xfrm>
              <a:off x="2879444" y="4453552"/>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64" name="Line 17"/>
            <p:cNvSpPr>
              <a:spLocks noChangeShapeType="1"/>
            </p:cNvSpPr>
            <p:nvPr/>
          </p:nvSpPr>
          <p:spPr bwMode="auto">
            <a:xfrm>
              <a:off x="3838785" y="445051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65" name="Line 18"/>
            <p:cNvSpPr>
              <a:spLocks noChangeShapeType="1"/>
            </p:cNvSpPr>
            <p:nvPr/>
          </p:nvSpPr>
          <p:spPr bwMode="auto">
            <a:xfrm>
              <a:off x="4752400" y="4453552"/>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latin typeface="Garamond" pitchFamily="18" charset="0"/>
                <a:cs typeface="Arial" charset="0"/>
              </a:endParaRPr>
            </a:p>
          </p:txBody>
        </p:sp>
        <p:sp>
          <p:nvSpPr>
            <p:cNvPr id="66" name="Line 19"/>
            <p:cNvSpPr>
              <a:spLocks noChangeShapeType="1"/>
            </p:cNvSpPr>
            <p:nvPr/>
          </p:nvSpPr>
          <p:spPr bwMode="auto">
            <a:xfrm>
              <a:off x="5733180" y="4453552"/>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67" name="Text Box 20"/>
            <p:cNvSpPr txBox="1">
              <a:spLocks noChangeArrowheads="1"/>
            </p:cNvSpPr>
            <p:nvPr/>
          </p:nvSpPr>
          <p:spPr bwMode="auto">
            <a:xfrm rot="18763192">
              <a:off x="2219550"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2018</a:t>
              </a:r>
            </a:p>
          </p:txBody>
        </p:sp>
        <p:sp>
          <p:nvSpPr>
            <p:cNvPr id="68" name="Text Box 21"/>
            <p:cNvSpPr txBox="1">
              <a:spLocks noChangeArrowheads="1"/>
            </p:cNvSpPr>
            <p:nvPr/>
          </p:nvSpPr>
          <p:spPr bwMode="auto">
            <a:xfrm rot="18763192">
              <a:off x="2638650"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2019</a:t>
              </a:r>
            </a:p>
          </p:txBody>
        </p:sp>
        <p:sp>
          <p:nvSpPr>
            <p:cNvPr id="69" name="Text Box 22"/>
            <p:cNvSpPr txBox="1">
              <a:spLocks noChangeArrowheads="1"/>
            </p:cNvSpPr>
            <p:nvPr/>
          </p:nvSpPr>
          <p:spPr bwMode="auto">
            <a:xfrm rot="18763192">
              <a:off x="3133950"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2020</a:t>
              </a:r>
            </a:p>
          </p:txBody>
        </p:sp>
        <p:sp>
          <p:nvSpPr>
            <p:cNvPr id="70" name="Text Box 23"/>
            <p:cNvSpPr txBox="1">
              <a:spLocks noChangeArrowheads="1"/>
            </p:cNvSpPr>
            <p:nvPr/>
          </p:nvSpPr>
          <p:spPr bwMode="auto">
            <a:xfrm rot="18763192">
              <a:off x="3591150"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2021</a:t>
              </a:r>
            </a:p>
          </p:txBody>
        </p:sp>
        <p:sp>
          <p:nvSpPr>
            <p:cNvPr id="71" name="Text Box 24"/>
            <p:cNvSpPr txBox="1">
              <a:spLocks noChangeArrowheads="1"/>
            </p:cNvSpPr>
            <p:nvPr/>
          </p:nvSpPr>
          <p:spPr bwMode="auto">
            <a:xfrm rot="18763192">
              <a:off x="4066811"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2022</a:t>
              </a:r>
            </a:p>
          </p:txBody>
        </p:sp>
        <p:sp>
          <p:nvSpPr>
            <p:cNvPr id="72" name="Text Box 25"/>
            <p:cNvSpPr txBox="1">
              <a:spLocks noChangeArrowheads="1"/>
            </p:cNvSpPr>
            <p:nvPr/>
          </p:nvSpPr>
          <p:spPr bwMode="auto">
            <a:xfrm rot="18763192">
              <a:off x="4529903"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Font typeface="Arial" charset="0"/>
                <a:defRPr sz="2000" b="1">
                  <a:solidFill>
                    <a:srgbClr val="404040"/>
                  </a:solidFill>
                  <a:latin typeface="Calibri" pitchFamily="34" charset="0"/>
                  <a:cs typeface="Helvetica" pitchFamily="34" charset="0"/>
                </a:defRPr>
              </a:lvl1pPr>
              <a:lvl2pPr marL="742950" indent="-285750" eaLnBrk="0" hangingPunct="0">
                <a:spcBef>
                  <a:spcPts val="400"/>
                </a:spcBef>
                <a:buFont typeface="Arial" charset="0"/>
                <a:buChar char="•"/>
                <a:defRPr>
                  <a:solidFill>
                    <a:srgbClr val="404040"/>
                  </a:solidFill>
                  <a:latin typeface="Calibri" pitchFamily="34" charset="0"/>
                  <a:cs typeface="Helvetica" pitchFamily="34" charset="0"/>
                </a:defRPr>
              </a:lvl2pPr>
              <a:lvl3pPr marL="1143000" indent="-228600" eaLnBrk="0" hangingPunct="0">
                <a:spcBef>
                  <a:spcPts val="400"/>
                </a:spcBef>
                <a:buFont typeface="Calibri" pitchFamily="34" charset="0"/>
                <a:buChar char="−"/>
                <a:defRPr sz="1600">
                  <a:solidFill>
                    <a:srgbClr val="404040"/>
                  </a:solidFill>
                  <a:latin typeface="Calibri" pitchFamily="34" charset="0"/>
                  <a:cs typeface="Helvetica" pitchFamily="34" charset="0"/>
                </a:defRPr>
              </a:lvl3pPr>
              <a:lvl4pPr marL="1600200" indent="-228600" eaLnBrk="0" hangingPunct="0">
                <a:spcBef>
                  <a:spcPts val="400"/>
                </a:spcBef>
                <a:buFont typeface="Calibri" pitchFamily="34" charset="0"/>
                <a:buChar char="◦"/>
                <a:defRPr sz="1400">
                  <a:solidFill>
                    <a:srgbClr val="404040"/>
                  </a:solidFill>
                  <a:latin typeface="Calibri" pitchFamily="34" charset="0"/>
                  <a:cs typeface="Helvetica" pitchFamily="34" charset="0"/>
                </a:defRPr>
              </a:lvl4pPr>
              <a:lvl5pPr marL="2057400" indent="-228600" eaLnBrk="0" hangingPunct="0">
                <a:spcBef>
                  <a:spcPts val="400"/>
                </a:spcBef>
                <a:buFont typeface="Arial" charset="0"/>
                <a:buChar char="•"/>
                <a:defRPr sz="2000">
                  <a:solidFill>
                    <a:srgbClr val="404040"/>
                  </a:solidFill>
                  <a:latin typeface="Calibri" pitchFamily="34" charset="0"/>
                  <a:cs typeface="Helvetica" pitchFamily="34" charset="0"/>
                </a:defRPr>
              </a:lvl5pPr>
              <a:lvl6pPr marL="25146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6pPr>
              <a:lvl7pPr marL="29718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7pPr>
              <a:lvl8pPr marL="34290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8pPr>
              <a:lvl9pPr marL="38862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9pPr>
            </a:lstStyle>
            <a:p>
              <a:pPr algn="ctr" eaLnBrk="1" hangingPunct="1">
                <a:spcBef>
                  <a:spcPct val="50000"/>
                </a:spcBef>
                <a:buFontTx/>
                <a:buNone/>
              </a:pPr>
              <a:r>
                <a:rPr lang="en-US" altLang="en-US" sz="1600" b="0" dirty="0">
                  <a:solidFill>
                    <a:prstClr val="white">
                      <a:lumMod val="65000"/>
                    </a:prstClr>
                  </a:solidFill>
                  <a:latin typeface="Arial" charset="0"/>
                  <a:cs typeface="Arial" charset="0"/>
                </a:rPr>
                <a:t>2023</a:t>
              </a:r>
            </a:p>
          </p:txBody>
        </p:sp>
        <p:sp>
          <p:nvSpPr>
            <p:cNvPr id="73" name="Text Box 26"/>
            <p:cNvSpPr txBox="1">
              <a:spLocks noChangeArrowheads="1"/>
            </p:cNvSpPr>
            <p:nvPr/>
          </p:nvSpPr>
          <p:spPr bwMode="auto">
            <a:xfrm rot="18763192">
              <a:off x="5038950"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Font typeface="Arial" charset="0"/>
                <a:defRPr sz="2000" b="1">
                  <a:solidFill>
                    <a:srgbClr val="404040"/>
                  </a:solidFill>
                  <a:latin typeface="Calibri" pitchFamily="34" charset="0"/>
                  <a:cs typeface="Helvetica" pitchFamily="34" charset="0"/>
                </a:defRPr>
              </a:lvl1pPr>
              <a:lvl2pPr marL="742950" indent="-285750" eaLnBrk="0" hangingPunct="0">
                <a:spcBef>
                  <a:spcPts val="400"/>
                </a:spcBef>
                <a:buFont typeface="Arial" charset="0"/>
                <a:buChar char="•"/>
                <a:defRPr>
                  <a:solidFill>
                    <a:srgbClr val="404040"/>
                  </a:solidFill>
                  <a:latin typeface="Calibri" pitchFamily="34" charset="0"/>
                  <a:cs typeface="Helvetica" pitchFamily="34" charset="0"/>
                </a:defRPr>
              </a:lvl2pPr>
              <a:lvl3pPr marL="1143000" indent="-228600" eaLnBrk="0" hangingPunct="0">
                <a:spcBef>
                  <a:spcPts val="400"/>
                </a:spcBef>
                <a:buFont typeface="Calibri" pitchFamily="34" charset="0"/>
                <a:buChar char="−"/>
                <a:defRPr sz="1600">
                  <a:solidFill>
                    <a:srgbClr val="404040"/>
                  </a:solidFill>
                  <a:latin typeface="Calibri" pitchFamily="34" charset="0"/>
                  <a:cs typeface="Helvetica" pitchFamily="34" charset="0"/>
                </a:defRPr>
              </a:lvl3pPr>
              <a:lvl4pPr marL="1600200" indent="-228600" eaLnBrk="0" hangingPunct="0">
                <a:spcBef>
                  <a:spcPts val="400"/>
                </a:spcBef>
                <a:buFont typeface="Calibri" pitchFamily="34" charset="0"/>
                <a:buChar char="◦"/>
                <a:defRPr sz="1400">
                  <a:solidFill>
                    <a:srgbClr val="404040"/>
                  </a:solidFill>
                  <a:latin typeface="Calibri" pitchFamily="34" charset="0"/>
                  <a:cs typeface="Helvetica" pitchFamily="34" charset="0"/>
                </a:defRPr>
              </a:lvl4pPr>
              <a:lvl5pPr marL="2057400" indent="-228600" eaLnBrk="0" hangingPunct="0">
                <a:spcBef>
                  <a:spcPts val="400"/>
                </a:spcBef>
                <a:buFont typeface="Arial" charset="0"/>
                <a:buChar char="•"/>
                <a:defRPr sz="2000">
                  <a:solidFill>
                    <a:srgbClr val="404040"/>
                  </a:solidFill>
                  <a:latin typeface="Calibri" pitchFamily="34" charset="0"/>
                  <a:cs typeface="Helvetica" pitchFamily="34" charset="0"/>
                </a:defRPr>
              </a:lvl5pPr>
              <a:lvl6pPr marL="25146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6pPr>
              <a:lvl7pPr marL="29718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7pPr>
              <a:lvl8pPr marL="34290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8pPr>
              <a:lvl9pPr marL="38862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9pPr>
            </a:lstStyle>
            <a:p>
              <a:pPr algn="ctr" eaLnBrk="1" hangingPunct="1">
                <a:spcBef>
                  <a:spcPct val="50000"/>
                </a:spcBef>
              </a:pPr>
              <a:r>
                <a:rPr lang="en-US" altLang="en-US" sz="1600" b="0" dirty="0">
                  <a:solidFill>
                    <a:prstClr val="white">
                      <a:lumMod val="65000"/>
                    </a:prstClr>
                  </a:solidFill>
                  <a:latin typeface="Arial" charset="0"/>
                  <a:cs typeface="Arial" charset="0"/>
                </a:rPr>
                <a:t>2024</a:t>
              </a:r>
            </a:p>
          </p:txBody>
        </p:sp>
        <p:sp>
          <p:nvSpPr>
            <p:cNvPr id="74" name="Text Box 27"/>
            <p:cNvSpPr txBox="1">
              <a:spLocks noChangeArrowheads="1"/>
            </p:cNvSpPr>
            <p:nvPr/>
          </p:nvSpPr>
          <p:spPr bwMode="auto">
            <a:xfrm rot="18763192">
              <a:off x="5510683"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2025</a:t>
              </a:r>
            </a:p>
          </p:txBody>
        </p:sp>
        <p:sp>
          <p:nvSpPr>
            <p:cNvPr id="75" name="Text Box 29"/>
            <p:cNvSpPr txBox="1">
              <a:spLocks noChangeArrowheads="1"/>
            </p:cNvSpPr>
            <p:nvPr/>
          </p:nvSpPr>
          <p:spPr bwMode="auto">
            <a:xfrm rot="18763192">
              <a:off x="5953350"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2026</a:t>
              </a:r>
            </a:p>
          </p:txBody>
        </p:sp>
        <p:sp>
          <p:nvSpPr>
            <p:cNvPr id="76" name="Text Box 30"/>
            <p:cNvSpPr txBox="1">
              <a:spLocks noChangeArrowheads="1"/>
            </p:cNvSpPr>
            <p:nvPr/>
          </p:nvSpPr>
          <p:spPr bwMode="auto">
            <a:xfrm rot="18763192">
              <a:off x="6411008" y="400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2027</a:t>
              </a:r>
            </a:p>
          </p:txBody>
        </p:sp>
        <p:sp>
          <p:nvSpPr>
            <p:cNvPr id="77" name="Line 73"/>
            <p:cNvSpPr>
              <a:spLocks noChangeShapeType="1"/>
            </p:cNvSpPr>
            <p:nvPr/>
          </p:nvSpPr>
          <p:spPr bwMode="auto">
            <a:xfrm>
              <a:off x="6633047" y="4453552"/>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78" name="Line 75"/>
            <p:cNvSpPr>
              <a:spLocks noChangeShapeType="1"/>
            </p:cNvSpPr>
            <p:nvPr/>
          </p:nvSpPr>
          <p:spPr bwMode="auto">
            <a:xfrm>
              <a:off x="3367838" y="5369314"/>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79" name="Line 76"/>
            <p:cNvSpPr>
              <a:spLocks noChangeShapeType="1"/>
            </p:cNvSpPr>
            <p:nvPr/>
          </p:nvSpPr>
          <p:spPr bwMode="auto">
            <a:xfrm>
              <a:off x="7110165" y="5369314"/>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80" name="Line 77"/>
            <p:cNvSpPr>
              <a:spLocks noChangeShapeType="1"/>
            </p:cNvSpPr>
            <p:nvPr/>
          </p:nvSpPr>
          <p:spPr bwMode="auto">
            <a:xfrm>
              <a:off x="5241629" y="5369314"/>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latin typeface="Garamond" pitchFamily="18" charset="0"/>
                <a:cs typeface="Arial" charset="0"/>
              </a:endParaRPr>
            </a:p>
          </p:txBody>
        </p:sp>
        <p:sp>
          <p:nvSpPr>
            <p:cNvPr id="81" name="Line 78"/>
            <p:cNvSpPr>
              <a:spLocks noChangeShapeType="1"/>
            </p:cNvSpPr>
            <p:nvPr/>
          </p:nvSpPr>
          <p:spPr bwMode="auto">
            <a:xfrm>
              <a:off x="4289308" y="5367726"/>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82" name="Line 79"/>
            <p:cNvSpPr>
              <a:spLocks noChangeShapeType="1"/>
            </p:cNvSpPr>
            <p:nvPr/>
          </p:nvSpPr>
          <p:spPr bwMode="auto">
            <a:xfrm>
              <a:off x="6194701" y="5367726"/>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83" name="Line 80"/>
            <p:cNvSpPr>
              <a:spLocks noChangeShapeType="1"/>
            </p:cNvSpPr>
            <p:nvPr/>
          </p:nvSpPr>
          <p:spPr bwMode="auto">
            <a:xfrm>
              <a:off x="3848997" y="5367726"/>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84" name="Line 81"/>
            <p:cNvSpPr>
              <a:spLocks noChangeShapeType="1"/>
            </p:cNvSpPr>
            <p:nvPr/>
          </p:nvSpPr>
          <p:spPr bwMode="auto">
            <a:xfrm>
              <a:off x="4752400" y="5367726"/>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latin typeface="Garamond" pitchFamily="18" charset="0"/>
                <a:cs typeface="Arial" charset="0"/>
              </a:endParaRPr>
            </a:p>
          </p:txBody>
        </p:sp>
        <p:sp>
          <p:nvSpPr>
            <p:cNvPr id="85" name="Line 82"/>
            <p:cNvSpPr>
              <a:spLocks noChangeShapeType="1"/>
            </p:cNvSpPr>
            <p:nvPr/>
          </p:nvSpPr>
          <p:spPr bwMode="auto">
            <a:xfrm>
              <a:off x="5733179" y="5369314"/>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86" name="Line 83"/>
            <p:cNvSpPr>
              <a:spLocks noChangeShapeType="1"/>
            </p:cNvSpPr>
            <p:nvPr/>
          </p:nvSpPr>
          <p:spPr bwMode="auto">
            <a:xfrm>
              <a:off x="6652507" y="5367726"/>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87" name="Text Box 84"/>
            <p:cNvSpPr txBox="1">
              <a:spLocks noChangeArrowheads="1"/>
            </p:cNvSpPr>
            <p:nvPr/>
          </p:nvSpPr>
          <p:spPr bwMode="auto">
            <a:xfrm rot="18706772">
              <a:off x="3116798" y="49252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2020</a:t>
              </a:r>
            </a:p>
          </p:txBody>
        </p:sp>
        <p:sp>
          <p:nvSpPr>
            <p:cNvPr id="88" name="Text Box 85"/>
            <p:cNvSpPr txBox="1">
              <a:spLocks noChangeArrowheads="1"/>
            </p:cNvSpPr>
            <p:nvPr/>
          </p:nvSpPr>
          <p:spPr bwMode="auto">
            <a:xfrm rot="18706772">
              <a:off x="3609349" y="49252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2021</a:t>
              </a:r>
            </a:p>
          </p:txBody>
        </p:sp>
        <p:sp>
          <p:nvSpPr>
            <p:cNvPr id="89" name="Text Box 86"/>
            <p:cNvSpPr txBox="1">
              <a:spLocks noChangeArrowheads="1"/>
            </p:cNvSpPr>
            <p:nvPr/>
          </p:nvSpPr>
          <p:spPr bwMode="auto">
            <a:xfrm rot="18706772">
              <a:off x="4050659" y="4925246"/>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2022</a:t>
              </a:r>
            </a:p>
          </p:txBody>
        </p:sp>
        <p:sp>
          <p:nvSpPr>
            <p:cNvPr id="90" name="Text Box 87"/>
            <p:cNvSpPr txBox="1">
              <a:spLocks noChangeArrowheads="1"/>
            </p:cNvSpPr>
            <p:nvPr/>
          </p:nvSpPr>
          <p:spPr bwMode="auto">
            <a:xfrm rot="18706772">
              <a:off x="4512752" y="4925245"/>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2023</a:t>
              </a:r>
            </a:p>
          </p:txBody>
        </p:sp>
        <p:sp>
          <p:nvSpPr>
            <p:cNvPr id="91" name="Text Box 88"/>
            <p:cNvSpPr txBox="1">
              <a:spLocks noChangeArrowheads="1"/>
            </p:cNvSpPr>
            <p:nvPr/>
          </p:nvSpPr>
          <p:spPr bwMode="auto">
            <a:xfrm rot="18706772">
              <a:off x="5001981" y="49252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2024</a:t>
              </a:r>
            </a:p>
          </p:txBody>
        </p:sp>
        <p:sp>
          <p:nvSpPr>
            <p:cNvPr id="92" name="Text Box 89"/>
            <p:cNvSpPr txBox="1">
              <a:spLocks noChangeArrowheads="1"/>
            </p:cNvSpPr>
            <p:nvPr/>
          </p:nvSpPr>
          <p:spPr bwMode="auto">
            <a:xfrm rot="18706772">
              <a:off x="5493532" y="49252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2025</a:t>
              </a:r>
            </a:p>
          </p:txBody>
        </p:sp>
        <p:sp>
          <p:nvSpPr>
            <p:cNvPr id="93" name="Text Box 90"/>
            <p:cNvSpPr txBox="1">
              <a:spLocks noChangeArrowheads="1"/>
            </p:cNvSpPr>
            <p:nvPr/>
          </p:nvSpPr>
          <p:spPr bwMode="auto">
            <a:xfrm rot="18706772">
              <a:off x="5955053" y="4925247"/>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2026</a:t>
              </a:r>
            </a:p>
          </p:txBody>
        </p:sp>
        <p:sp>
          <p:nvSpPr>
            <p:cNvPr id="94" name="Text Box 91"/>
            <p:cNvSpPr txBox="1">
              <a:spLocks noChangeArrowheads="1"/>
            </p:cNvSpPr>
            <p:nvPr/>
          </p:nvSpPr>
          <p:spPr bwMode="auto">
            <a:xfrm rot="18706772">
              <a:off x="6412859" y="4925248"/>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2027</a:t>
              </a:r>
            </a:p>
          </p:txBody>
        </p:sp>
        <p:sp>
          <p:nvSpPr>
            <p:cNvPr id="95" name="Text Box 92"/>
            <p:cNvSpPr txBox="1">
              <a:spLocks noChangeArrowheads="1"/>
            </p:cNvSpPr>
            <p:nvPr/>
          </p:nvSpPr>
          <p:spPr bwMode="auto">
            <a:xfrm rot="18706772">
              <a:off x="6870517" y="493287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2028</a:t>
              </a:r>
            </a:p>
          </p:txBody>
        </p:sp>
        <p:sp>
          <p:nvSpPr>
            <p:cNvPr id="96" name="Text Box 93"/>
            <p:cNvSpPr txBox="1">
              <a:spLocks noChangeArrowheads="1"/>
            </p:cNvSpPr>
            <p:nvPr/>
          </p:nvSpPr>
          <p:spPr bwMode="auto">
            <a:xfrm rot="18706772">
              <a:off x="7307799" y="493287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00FF"/>
                  </a:solidFill>
                  <a:latin typeface="Arial" charset="0"/>
                  <a:cs typeface="Arial" charset="0"/>
                </a:rPr>
                <a:t>2029</a:t>
              </a:r>
            </a:p>
          </p:txBody>
        </p:sp>
        <p:sp>
          <p:nvSpPr>
            <p:cNvPr id="97" name="Line 94"/>
            <p:cNvSpPr>
              <a:spLocks noChangeShapeType="1"/>
            </p:cNvSpPr>
            <p:nvPr/>
          </p:nvSpPr>
          <p:spPr bwMode="auto">
            <a:xfrm>
              <a:off x="7547447" y="5369314"/>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98" name="Line 96"/>
            <p:cNvSpPr>
              <a:spLocks noChangeShapeType="1"/>
            </p:cNvSpPr>
            <p:nvPr/>
          </p:nvSpPr>
          <p:spPr bwMode="auto">
            <a:xfrm flipV="1">
              <a:off x="4747508" y="4602918"/>
              <a:ext cx="2266540" cy="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99" name="Line 98"/>
            <p:cNvSpPr>
              <a:spLocks noChangeShapeType="1"/>
            </p:cNvSpPr>
            <p:nvPr/>
          </p:nvSpPr>
          <p:spPr bwMode="auto">
            <a:xfrm flipV="1">
              <a:off x="3356446" y="5520126"/>
              <a:ext cx="1409523" cy="1588"/>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00" name="Line 99"/>
            <p:cNvSpPr>
              <a:spLocks noChangeShapeType="1"/>
            </p:cNvSpPr>
            <p:nvPr/>
          </p:nvSpPr>
          <p:spPr bwMode="auto">
            <a:xfrm flipV="1">
              <a:off x="4765969" y="5521714"/>
              <a:ext cx="323867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01" name="Text Box 100"/>
            <p:cNvSpPr txBox="1">
              <a:spLocks noChangeArrowheads="1"/>
            </p:cNvSpPr>
            <p:nvPr/>
          </p:nvSpPr>
          <p:spPr bwMode="auto">
            <a:xfrm>
              <a:off x="1760018" y="5353071"/>
              <a:ext cx="15212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defRPr/>
              </a:pPr>
              <a:r>
                <a:rPr lang="en-US" altLang="en-US" sz="1600" b="1" dirty="0">
                  <a:solidFill>
                    <a:srgbClr val="404040"/>
                  </a:solidFill>
                  <a:latin typeface="Arial" charset="0"/>
                  <a:cs typeface="Arial" charset="0"/>
                </a:rPr>
                <a:t>P5.0 Process</a:t>
              </a:r>
            </a:p>
          </p:txBody>
        </p:sp>
        <p:sp>
          <p:nvSpPr>
            <p:cNvPr id="102" name="Text Box 100"/>
            <p:cNvSpPr txBox="1">
              <a:spLocks noChangeArrowheads="1"/>
            </p:cNvSpPr>
            <p:nvPr/>
          </p:nvSpPr>
          <p:spPr bwMode="auto">
            <a:xfrm>
              <a:off x="1131504" y="4055024"/>
              <a:ext cx="12933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defRPr/>
              </a:pPr>
              <a:r>
                <a:rPr lang="en-US" altLang="en-US" sz="1400" dirty="0">
                  <a:solidFill>
                    <a:srgbClr val="404040"/>
                  </a:solidFill>
                  <a:latin typeface="Arial" charset="0"/>
                  <a:cs typeface="Arial" charset="0"/>
                </a:rPr>
                <a:t>2018-2027 STIP (resulting from P4.0)</a:t>
              </a:r>
            </a:p>
          </p:txBody>
        </p:sp>
        <p:sp>
          <p:nvSpPr>
            <p:cNvPr id="103" name="Line 98"/>
            <p:cNvSpPr>
              <a:spLocks noChangeShapeType="1"/>
            </p:cNvSpPr>
            <p:nvPr/>
          </p:nvSpPr>
          <p:spPr bwMode="auto">
            <a:xfrm flipV="1">
              <a:off x="2442047" y="4602919"/>
              <a:ext cx="2323922" cy="3033"/>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grpSp>
      <p:grpSp>
        <p:nvGrpSpPr>
          <p:cNvPr id="105" name="Group 104"/>
          <p:cNvGrpSpPr/>
          <p:nvPr/>
        </p:nvGrpSpPr>
        <p:grpSpPr>
          <a:xfrm>
            <a:off x="4248763" y="5467942"/>
            <a:ext cx="6265238" cy="1182707"/>
            <a:chOff x="868084" y="3661797"/>
            <a:chExt cx="6265238" cy="1182707"/>
          </a:xfrm>
        </p:grpSpPr>
        <p:sp>
          <p:nvSpPr>
            <p:cNvPr id="106" name="Line 11"/>
            <p:cNvSpPr>
              <a:spLocks noChangeShapeType="1"/>
            </p:cNvSpPr>
            <p:nvPr/>
          </p:nvSpPr>
          <p:spPr bwMode="auto">
            <a:xfrm>
              <a:off x="2561322" y="428472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07" name="Line 12"/>
            <p:cNvSpPr>
              <a:spLocks noChangeShapeType="1"/>
            </p:cNvSpPr>
            <p:nvPr/>
          </p:nvSpPr>
          <p:spPr bwMode="auto">
            <a:xfrm>
              <a:off x="6313976" y="4291684"/>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08" name="Line 13"/>
            <p:cNvSpPr>
              <a:spLocks noChangeShapeType="1"/>
            </p:cNvSpPr>
            <p:nvPr/>
          </p:nvSpPr>
          <p:spPr bwMode="auto">
            <a:xfrm>
              <a:off x="4408583" y="428472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09" name="Line 14"/>
            <p:cNvSpPr>
              <a:spLocks noChangeShapeType="1"/>
            </p:cNvSpPr>
            <p:nvPr/>
          </p:nvSpPr>
          <p:spPr bwMode="auto">
            <a:xfrm>
              <a:off x="3475722" y="428472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10" name="Line 15"/>
            <p:cNvSpPr>
              <a:spLocks noChangeShapeType="1"/>
            </p:cNvSpPr>
            <p:nvPr/>
          </p:nvSpPr>
          <p:spPr bwMode="auto">
            <a:xfrm>
              <a:off x="5380722" y="4284728"/>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11" name="Line 16"/>
            <p:cNvSpPr>
              <a:spLocks noChangeShapeType="1"/>
            </p:cNvSpPr>
            <p:nvPr/>
          </p:nvSpPr>
          <p:spPr bwMode="auto">
            <a:xfrm>
              <a:off x="2998719" y="4284728"/>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12" name="Line 17"/>
            <p:cNvSpPr>
              <a:spLocks noChangeShapeType="1"/>
            </p:cNvSpPr>
            <p:nvPr/>
          </p:nvSpPr>
          <p:spPr bwMode="auto">
            <a:xfrm>
              <a:off x="3958060" y="4281694"/>
              <a:ext cx="0" cy="30480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14" name="Line 19"/>
            <p:cNvSpPr>
              <a:spLocks noChangeShapeType="1"/>
            </p:cNvSpPr>
            <p:nvPr/>
          </p:nvSpPr>
          <p:spPr bwMode="auto">
            <a:xfrm>
              <a:off x="5852455" y="4284728"/>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15" name="Text Box 20"/>
            <p:cNvSpPr txBox="1">
              <a:spLocks noChangeArrowheads="1"/>
            </p:cNvSpPr>
            <p:nvPr/>
          </p:nvSpPr>
          <p:spPr bwMode="auto">
            <a:xfrm rot="18763192">
              <a:off x="23388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2024</a:t>
              </a:r>
            </a:p>
          </p:txBody>
        </p:sp>
        <p:sp>
          <p:nvSpPr>
            <p:cNvPr id="116" name="Text Box 21"/>
            <p:cNvSpPr txBox="1">
              <a:spLocks noChangeArrowheads="1"/>
            </p:cNvSpPr>
            <p:nvPr/>
          </p:nvSpPr>
          <p:spPr bwMode="auto">
            <a:xfrm rot="18763192">
              <a:off x="27579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2025</a:t>
              </a:r>
            </a:p>
          </p:txBody>
        </p:sp>
        <p:sp>
          <p:nvSpPr>
            <p:cNvPr id="117" name="Text Box 22"/>
            <p:cNvSpPr txBox="1">
              <a:spLocks noChangeArrowheads="1"/>
            </p:cNvSpPr>
            <p:nvPr/>
          </p:nvSpPr>
          <p:spPr bwMode="auto">
            <a:xfrm rot="18763192">
              <a:off x="32532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2026</a:t>
              </a:r>
            </a:p>
          </p:txBody>
        </p:sp>
        <p:sp>
          <p:nvSpPr>
            <p:cNvPr id="118" name="Text Box 23"/>
            <p:cNvSpPr txBox="1">
              <a:spLocks noChangeArrowheads="1"/>
            </p:cNvSpPr>
            <p:nvPr/>
          </p:nvSpPr>
          <p:spPr bwMode="auto">
            <a:xfrm rot="18763192">
              <a:off x="37104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2027</a:t>
              </a:r>
            </a:p>
          </p:txBody>
        </p:sp>
        <p:sp>
          <p:nvSpPr>
            <p:cNvPr id="119" name="Text Box 24"/>
            <p:cNvSpPr txBox="1">
              <a:spLocks noChangeArrowheads="1"/>
            </p:cNvSpPr>
            <p:nvPr/>
          </p:nvSpPr>
          <p:spPr bwMode="auto">
            <a:xfrm rot="18763192">
              <a:off x="4186086"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srgbClr val="008000"/>
                  </a:solidFill>
                  <a:latin typeface="Arial" charset="0"/>
                  <a:cs typeface="Arial" charset="0"/>
                </a:rPr>
                <a:t>2028</a:t>
              </a:r>
            </a:p>
          </p:txBody>
        </p:sp>
        <p:sp>
          <p:nvSpPr>
            <p:cNvPr id="120" name="Text Box 25"/>
            <p:cNvSpPr txBox="1">
              <a:spLocks noChangeArrowheads="1"/>
            </p:cNvSpPr>
            <p:nvPr/>
          </p:nvSpPr>
          <p:spPr bwMode="auto">
            <a:xfrm rot="18763192">
              <a:off x="4649178"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Font typeface="Arial" charset="0"/>
                <a:defRPr sz="2000" b="1">
                  <a:solidFill>
                    <a:srgbClr val="404040"/>
                  </a:solidFill>
                  <a:latin typeface="Calibri" pitchFamily="34" charset="0"/>
                  <a:cs typeface="Helvetica" pitchFamily="34" charset="0"/>
                </a:defRPr>
              </a:lvl1pPr>
              <a:lvl2pPr marL="742950" indent="-285750" eaLnBrk="0" hangingPunct="0">
                <a:spcBef>
                  <a:spcPts val="400"/>
                </a:spcBef>
                <a:buFont typeface="Arial" charset="0"/>
                <a:buChar char="•"/>
                <a:defRPr>
                  <a:solidFill>
                    <a:srgbClr val="404040"/>
                  </a:solidFill>
                  <a:latin typeface="Calibri" pitchFamily="34" charset="0"/>
                  <a:cs typeface="Helvetica" pitchFamily="34" charset="0"/>
                </a:defRPr>
              </a:lvl2pPr>
              <a:lvl3pPr marL="1143000" indent="-228600" eaLnBrk="0" hangingPunct="0">
                <a:spcBef>
                  <a:spcPts val="400"/>
                </a:spcBef>
                <a:buFont typeface="Calibri" pitchFamily="34" charset="0"/>
                <a:buChar char="−"/>
                <a:defRPr sz="1600">
                  <a:solidFill>
                    <a:srgbClr val="404040"/>
                  </a:solidFill>
                  <a:latin typeface="Calibri" pitchFamily="34" charset="0"/>
                  <a:cs typeface="Helvetica" pitchFamily="34" charset="0"/>
                </a:defRPr>
              </a:lvl3pPr>
              <a:lvl4pPr marL="1600200" indent="-228600" eaLnBrk="0" hangingPunct="0">
                <a:spcBef>
                  <a:spcPts val="400"/>
                </a:spcBef>
                <a:buFont typeface="Calibri" pitchFamily="34" charset="0"/>
                <a:buChar char="◦"/>
                <a:defRPr sz="1400">
                  <a:solidFill>
                    <a:srgbClr val="404040"/>
                  </a:solidFill>
                  <a:latin typeface="Calibri" pitchFamily="34" charset="0"/>
                  <a:cs typeface="Helvetica" pitchFamily="34" charset="0"/>
                </a:defRPr>
              </a:lvl4pPr>
              <a:lvl5pPr marL="2057400" indent="-228600" eaLnBrk="0" hangingPunct="0">
                <a:spcBef>
                  <a:spcPts val="400"/>
                </a:spcBef>
                <a:buFont typeface="Arial" charset="0"/>
                <a:buChar char="•"/>
                <a:defRPr sz="2000">
                  <a:solidFill>
                    <a:srgbClr val="404040"/>
                  </a:solidFill>
                  <a:latin typeface="Calibri" pitchFamily="34" charset="0"/>
                  <a:cs typeface="Helvetica" pitchFamily="34" charset="0"/>
                </a:defRPr>
              </a:lvl5pPr>
              <a:lvl6pPr marL="25146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6pPr>
              <a:lvl7pPr marL="29718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7pPr>
              <a:lvl8pPr marL="34290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8pPr>
              <a:lvl9pPr marL="38862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9pPr>
            </a:lstStyle>
            <a:p>
              <a:pPr algn="ctr" eaLnBrk="1" hangingPunct="1">
                <a:spcBef>
                  <a:spcPct val="50000"/>
                </a:spcBef>
                <a:buFontTx/>
                <a:buNone/>
              </a:pPr>
              <a:r>
                <a:rPr lang="en-US" altLang="en-US" sz="1600" b="0" dirty="0">
                  <a:solidFill>
                    <a:schemeClr val="bg1">
                      <a:lumMod val="65000"/>
                    </a:schemeClr>
                  </a:solidFill>
                  <a:latin typeface="Arial" charset="0"/>
                  <a:cs typeface="Arial" charset="0"/>
                </a:rPr>
                <a:t>2029</a:t>
              </a:r>
            </a:p>
          </p:txBody>
        </p:sp>
        <p:sp>
          <p:nvSpPr>
            <p:cNvPr id="121" name="Text Box 26"/>
            <p:cNvSpPr txBox="1">
              <a:spLocks noChangeArrowheads="1"/>
            </p:cNvSpPr>
            <p:nvPr/>
          </p:nvSpPr>
          <p:spPr bwMode="auto">
            <a:xfrm rot="18763192">
              <a:off x="51582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Font typeface="Arial" charset="0"/>
                <a:defRPr sz="2000" b="1">
                  <a:solidFill>
                    <a:srgbClr val="404040"/>
                  </a:solidFill>
                  <a:latin typeface="Calibri" pitchFamily="34" charset="0"/>
                  <a:cs typeface="Helvetica" pitchFamily="34" charset="0"/>
                </a:defRPr>
              </a:lvl1pPr>
              <a:lvl2pPr marL="742950" indent="-285750" eaLnBrk="0" hangingPunct="0">
                <a:spcBef>
                  <a:spcPts val="400"/>
                </a:spcBef>
                <a:buFont typeface="Arial" charset="0"/>
                <a:buChar char="•"/>
                <a:defRPr>
                  <a:solidFill>
                    <a:srgbClr val="404040"/>
                  </a:solidFill>
                  <a:latin typeface="Calibri" pitchFamily="34" charset="0"/>
                  <a:cs typeface="Helvetica" pitchFamily="34" charset="0"/>
                </a:defRPr>
              </a:lvl2pPr>
              <a:lvl3pPr marL="1143000" indent="-228600" eaLnBrk="0" hangingPunct="0">
                <a:spcBef>
                  <a:spcPts val="400"/>
                </a:spcBef>
                <a:buFont typeface="Calibri" pitchFamily="34" charset="0"/>
                <a:buChar char="−"/>
                <a:defRPr sz="1600">
                  <a:solidFill>
                    <a:srgbClr val="404040"/>
                  </a:solidFill>
                  <a:latin typeface="Calibri" pitchFamily="34" charset="0"/>
                  <a:cs typeface="Helvetica" pitchFamily="34" charset="0"/>
                </a:defRPr>
              </a:lvl3pPr>
              <a:lvl4pPr marL="1600200" indent="-228600" eaLnBrk="0" hangingPunct="0">
                <a:spcBef>
                  <a:spcPts val="400"/>
                </a:spcBef>
                <a:buFont typeface="Calibri" pitchFamily="34" charset="0"/>
                <a:buChar char="◦"/>
                <a:defRPr sz="1400">
                  <a:solidFill>
                    <a:srgbClr val="404040"/>
                  </a:solidFill>
                  <a:latin typeface="Calibri" pitchFamily="34" charset="0"/>
                  <a:cs typeface="Helvetica" pitchFamily="34" charset="0"/>
                </a:defRPr>
              </a:lvl4pPr>
              <a:lvl5pPr marL="2057400" indent="-228600" eaLnBrk="0" hangingPunct="0">
                <a:spcBef>
                  <a:spcPts val="400"/>
                </a:spcBef>
                <a:buFont typeface="Arial" charset="0"/>
                <a:buChar char="•"/>
                <a:defRPr sz="2000">
                  <a:solidFill>
                    <a:srgbClr val="404040"/>
                  </a:solidFill>
                  <a:latin typeface="Calibri" pitchFamily="34" charset="0"/>
                  <a:cs typeface="Helvetica" pitchFamily="34" charset="0"/>
                </a:defRPr>
              </a:lvl5pPr>
              <a:lvl6pPr marL="25146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6pPr>
              <a:lvl7pPr marL="29718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7pPr>
              <a:lvl8pPr marL="34290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8pPr>
              <a:lvl9pPr marL="3886200" indent="-228600" eaLnBrk="0" fontAlgn="base" hangingPunct="0">
                <a:spcBef>
                  <a:spcPts val="400"/>
                </a:spcBef>
                <a:spcAft>
                  <a:spcPct val="0"/>
                </a:spcAft>
                <a:buFont typeface="Arial" charset="0"/>
                <a:buChar char="•"/>
                <a:defRPr sz="2000">
                  <a:solidFill>
                    <a:srgbClr val="404040"/>
                  </a:solidFill>
                  <a:latin typeface="Calibri" pitchFamily="34" charset="0"/>
                  <a:cs typeface="Helvetica" pitchFamily="34" charset="0"/>
                </a:defRPr>
              </a:lvl9pPr>
            </a:lstStyle>
            <a:p>
              <a:pPr algn="ctr" eaLnBrk="1" hangingPunct="1">
                <a:spcBef>
                  <a:spcPct val="50000"/>
                </a:spcBef>
                <a:buFontTx/>
                <a:buNone/>
              </a:pPr>
              <a:r>
                <a:rPr lang="en-US" altLang="en-US" sz="1600" b="0" dirty="0">
                  <a:solidFill>
                    <a:prstClr val="white">
                      <a:lumMod val="65000"/>
                    </a:prstClr>
                  </a:solidFill>
                  <a:latin typeface="Arial" charset="0"/>
                  <a:cs typeface="Arial" charset="0"/>
                </a:rPr>
                <a:t>2030</a:t>
              </a:r>
            </a:p>
          </p:txBody>
        </p:sp>
        <p:sp>
          <p:nvSpPr>
            <p:cNvPr id="122" name="Text Box 27"/>
            <p:cNvSpPr txBox="1">
              <a:spLocks noChangeArrowheads="1"/>
            </p:cNvSpPr>
            <p:nvPr/>
          </p:nvSpPr>
          <p:spPr bwMode="auto">
            <a:xfrm rot="18763192">
              <a:off x="5629958"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2031</a:t>
              </a:r>
            </a:p>
          </p:txBody>
        </p:sp>
        <p:sp>
          <p:nvSpPr>
            <p:cNvPr id="123" name="Text Box 29"/>
            <p:cNvSpPr txBox="1">
              <a:spLocks noChangeArrowheads="1"/>
            </p:cNvSpPr>
            <p:nvPr/>
          </p:nvSpPr>
          <p:spPr bwMode="auto">
            <a:xfrm rot="18763192">
              <a:off x="6072625"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2032</a:t>
              </a:r>
            </a:p>
          </p:txBody>
        </p:sp>
        <p:sp>
          <p:nvSpPr>
            <p:cNvPr id="124" name="Text Box 30"/>
            <p:cNvSpPr txBox="1">
              <a:spLocks noChangeArrowheads="1"/>
            </p:cNvSpPr>
            <p:nvPr/>
          </p:nvSpPr>
          <p:spPr bwMode="auto">
            <a:xfrm rot="18763192">
              <a:off x="6530283" y="3836422"/>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defRPr/>
              </a:pPr>
              <a:r>
                <a:rPr lang="en-US" altLang="en-US" sz="1600" dirty="0">
                  <a:solidFill>
                    <a:prstClr val="white">
                      <a:lumMod val="65000"/>
                    </a:prstClr>
                  </a:solidFill>
                  <a:latin typeface="Arial" charset="0"/>
                  <a:cs typeface="Arial" charset="0"/>
                </a:rPr>
                <a:t>2033</a:t>
              </a:r>
            </a:p>
          </p:txBody>
        </p:sp>
        <p:sp>
          <p:nvSpPr>
            <p:cNvPr id="125" name="Line 73"/>
            <p:cNvSpPr>
              <a:spLocks noChangeShapeType="1"/>
            </p:cNvSpPr>
            <p:nvPr/>
          </p:nvSpPr>
          <p:spPr bwMode="auto">
            <a:xfrm>
              <a:off x="6752322" y="4284728"/>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26" name="Line 96"/>
            <p:cNvSpPr>
              <a:spLocks noChangeShapeType="1"/>
            </p:cNvSpPr>
            <p:nvPr/>
          </p:nvSpPr>
          <p:spPr bwMode="auto">
            <a:xfrm flipV="1">
              <a:off x="4885243" y="4434092"/>
              <a:ext cx="2248079" cy="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27" name="Text Box 100"/>
            <p:cNvSpPr txBox="1">
              <a:spLocks noChangeArrowheads="1"/>
            </p:cNvSpPr>
            <p:nvPr/>
          </p:nvSpPr>
          <p:spPr bwMode="auto">
            <a:xfrm>
              <a:off x="868084" y="3890397"/>
              <a:ext cx="16875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defRPr/>
              </a:pPr>
              <a:r>
                <a:rPr lang="en-US" altLang="en-US" sz="1400" dirty="0">
                  <a:solidFill>
                    <a:srgbClr val="404040"/>
                  </a:solidFill>
                  <a:latin typeface="Arial" charset="0"/>
                  <a:cs typeface="Arial" charset="0"/>
                </a:rPr>
                <a:t>2024-2033 STIP (resulting from </a:t>
              </a:r>
              <a:r>
                <a:rPr lang="en-US" altLang="en-US" sz="1400" strike="sngStrike" dirty="0">
                  <a:solidFill>
                    <a:srgbClr val="FF0000"/>
                  </a:solidFill>
                  <a:latin typeface="Arial" charset="0"/>
                  <a:cs typeface="Arial" charset="0"/>
                </a:rPr>
                <a:t>P6.0</a:t>
              </a:r>
              <a:r>
                <a:rPr lang="en-US" altLang="en-US" sz="1400" dirty="0">
                  <a:solidFill>
                    <a:srgbClr val="404040"/>
                  </a:solidFill>
                  <a:latin typeface="Arial" charset="0"/>
                  <a:cs typeface="Arial" charset="0"/>
                </a:rPr>
                <a:t> – committed P5.0 projects)</a:t>
              </a:r>
            </a:p>
          </p:txBody>
        </p:sp>
        <p:sp>
          <p:nvSpPr>
            <p:cNvPr id="128" name="Line 98"/>
            <p:cNvSpPr>
              <a:spLocks noChangeShapeType="1"/>
            </p:cNvSpPr>
            <p:nvPr/>
          </p:nvSpPr>
          <p:spPr bwMode="auto">
            <a:xfrm flipV="1">
              <a:off x="2561321" y="4434093"/>
              <a:ext cx="2305427" cy="3036"/>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grpSp>
      <p:sp>
        <p:nvSpPr>
          <p:cNvPr id="130" name="Text Box 100"/>
          <p:cNvSpPr txBox="1">
            <a:spLocks noChangeArrowheads="1"/>
          </p:cNvSpPr>
          <p:nvPr/>
        </p:nvSpPr>
        <p:spPr bwMode="auto">
          <a:xfrm>
            <a:off x="7716962" y="1769214"/>
            <a:ext cx="23409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defRPr/>
            </a:pPr>
            <a:r>
              <a:rPr lang="en-US" altLang="en-US" sz="1400" b="1" dirty="0">
                <a:solidFill>
                  <a:prstClr val="white">
                    <a:lumMod val="65000"/>
                  </a:prstClr>
                </a:solidFill>
                <a:latin typeface="Arial" charset="0"/>
                <a:cs typeface="Arial" charset="0"/>
              </a:rPr>
              <a:t>Gray</a:t>
            </a:r>
            <a:r>
              <a:rPr lang="en-US" altLang="en-US" sz="1400" dirty="0">
                <a:solidFill>
                  <a:prstClr val="white">
                    <a:lumMod val="65000"/>
                  </a:prstClr>
                </a:solidFill>
                <a:latin typeface="Arial" charset="0"/>
                <a:cs typeface="Arial" charset="0"/>
              </a:rPr>
              <a:t> = </a:t>
            </a:r>
            <a:r>
              <a:rPr lang="en-US" altLang="en-US" sz="1400" dirty="0">
                <a:solidFill>
                  <a:prstClr val="white">
                    <a:lumMod val="65000"/>
                  </a:prstClr>
                </a:solidFill>
                <a:latin typeface="Arial" charset="0"/>
                <a:cs typeface="Arial" charset="0"/>
                <a:sym typeface="Wingdings" pitchFamily="2" charset="2"/>
              </a:rPr>
              <a:t>Projects</a:t>
            </a:r>
          </a:p>
          <a:p>
            <a:pPr algn="ctr" eaLnBrk="1" hangingPunct="1">
              <a:defRPr/>
            </a:pPr>
            <a:r>
              <a:rPr lang="en-US" altLang="en-US" sz="1400" dirty="0">
                <a:solidFill>
                  <a:prstClr val="white">
                    <a:lumMod val="65000"/>
                  </a:prstClr>
                </a:solidFill>
                <a:latin typeface="Arial" charset="0"/>
                <a:cs typeface="Arial" charset="0"/>
                <a:sym typeface="Wingdings" pitchFamily="2" charset="2"/>
              </a:rPr>
              <a:t>Reprioritized in next round</a:t>
            </a:r>
          </a:p>
        </p:txBody>
      </p:sp>
      <p:sp>
        <p:nvSpPr>
          <p:cNvPr id="2" name="Line 15">
            <a:extLst>
              <a:ext uri="{FF2B5EF4-FFF2-40B4-BE49-F238E27FC236}">
                <a16:creationId xmlns:a16="http://schemas.microsoft.com/office/drawing/2014/main" id="{88CE724A-05E2-67A6-E30E-C9AEDB4DAE30}"/>
              </a:ext>
            </a:extLst>
          </p:cNvPr>
          <p:cNvSpPr>
            <a:spLocks noChangeShapeType="1"/>
          </p:cNvSpPr>
          <p:nvPr/>
        </p:nvSpPr>
        <p:spPr bwMode="auto">
          <a:xfrm>
            <a:off x="6390782" y="4204332"/>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7" name="Line 77">
            <a:extLst>
              <a:ext uri="{FF2B5EF4-FFF2-40B4-BE49-F238E27FC236}">
                <a16:creationId xmlns:a16="http://schemas.microsoft.com/office/drawing/2014/main" id="{5A1F456B-C45E-A347-F77A-2F2A75F069F7}"/>
              </a:ext>
            </a:extLst>
          </p:cNvPr>
          <p:cNvSpPr>
            <a:spLocks noChangeShapeType="1"/>
          </p:cNvSpPr>
          <p:nvPr/>
        </p:nvSpPr>
        <p:spPr bwMode="auto">
          <a:xfrm>
            <a:off x="6440537" y="5120094"/>
            <a:ext cx="0" cy="3048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latin typeface="Garamond" pitchFamily="18" charset="0"/>
              <a:cs typeface="Arial" charset="0"/>
            </a:endParaRPr>
          </a:p>
        </p:txBody>
      </p:sp>
      <p:sp>
        <p:nvSpPr>
          <p:cNvPr id="9" name="Line 15">
            <a:extLst>
              <a:ext uri="{FF2B5EF4-FFF2-40B4-BE49-F238E27FC236}">
                <a16:creationId xmlns:a16="http://schemas.microsoft.com/office/drawing/2014/main" id="{4EC325B9-00C4-00AB-FA0A-92EAB859C4A3}"/>
              </a:ext>
            </a:extLst>
          </p:cNvPr>
          <p:cNvSpPr>
            <a:spLocks noChangeShapeType="1"/>
          </p:cNvSpPr>
          <p:nvPr/>
        </p:nvSpPr>
        <p:spPr bwMode="auto">
          <a:xfrm>
            <a:off x="8277975" y="6081226"/>
            <a:ext cx="0" cy="304800"/>
          </a:xfrm>
          <a:prstGeom prst="line">
            <a:avLst/>
          </a:prstGeom>
          <a:noFill/>
          <a:ln w="3810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rgbClr val="FFFFFF"/>
              </a:solidFill>
              <a:latin typeface="Garamond" pitchFamily="18" charset="0"/>
              <a:cs typeface="Arial" charset="0"/>
            </a:endParaRPr>
          </a:p>
        </p:txBody>
      </p:sp>
      <p:sp>
        <p:nvSpPr>
          <p:cNvPr id="132" name="TextBox 131">
            <a:extLst>
              <a:ext uri="{FF2B5EF4-FFF2-40B4-BE49-F238E27FC236}">
                <a16:creationId xmlns:a16="http://schemas.microsoft.com/office/drawing/2014/main" id="{C05A094F-43BD-C4CC-15E5-40AC129B434B}"/>
              </a:ext>
            </a:extLst>
          </p:cNvPr>
          <p:cNvSpPr txBox="1"/>
          <p:nvPr/>
        </p:nvSpPr>
        <p:spPr>
          <a:xfrm>
            <a:off x="11791489" y="6304140"/>
            <a:ext cx="465825" cy="196977"/>
          </a:xfrm>
          <a:prstGeom prst="rect">
            <a:avLst/>
          </a:prstGeom>
          <a:noFill/>
        </p:spPr>
        <p:txBody>
          <a:bodyPr wrap="square">
            <a:spAutoFit/>
          </a:bodyPr>
          <a:lstStyle/>
          <a:p>
            <a:fld id="{71AF279C-F903-5C4F-9E12-139067057548}" type="slidenum">
              <a:rPr lang="en-US" sz="680" smtClean="0">
                <a:solidFill>
                  <a:schemeClr val="bg1"/>
                </a:solidFill>
                <a:latin typeface="TransportNewMedium_gdi" panose="020B0604020202020204" charset="0"/>
              </a:rPr>
              <a:pPr/>
              <a:t>28</a:t>
            </a:fld>
            <a:endParaRPr lang="en-US" sz="680" dirty="0">
              <a:solidFill>
                <a:schemeClr val="bg1"/>
              </a:solidFill>
              <a:latin typeface="TransportNewMedium_gdi" panose="020B0604020202020204" charset="0"/>
            </a:endParaRPr>
          </a:p>
        </p:txBody>
      </p:sp>
      <p:sp>
        <p:nvSpPr>
          <p:cNvPr id="3" name="Slide Number Placeholder 2">
            <a:extLst>
              <a:ext uri="{FF2B5EF4-FFF2-40B4-BE49-F238E27FC236}">
                <a16:creationId xmlns:a16="http://schemas.microsoft.com/office/drawing/2014/main" id="{7D6AEF88-DBF0-BA16-5012-B5F5F5E00E33}"/>
              </a:ext>
            </a:extLst>
          </p:cNvPr>
          <p:cNvSpPr>
            <a:spLocks noGrp="1"/>
          </p:cNvSpPr>
          <p:nvPr>
            <p:ph type="sldNum" sz="quarter" idx="14"/>
          </p:nvPr>
        </p:nvSpPr>
        <p:spPr/>
        <p:txBody>
          <a:bodyPr/>
          <a:lstStyle/>
          <a:p>
            <a:pPr>
              <a:defRPr/>
            </a:pPr>
            <a:fld id="{18DC7940-94DB-4AEF-B397-4321D95593FC}" type="slidenum">
              <a:rPr lang="en-US" altLang="en-US" smtClean="0"/>
              <a:pPr>
                <a:defRPr/>
              </a:pPr>
              <a:t>28</a:t>
            </a:fld>
            <a:endParaRPr lang="en-US" altLang="en-US"/>
          </a:p>
        </p:txBody>
      </p:sp>
    </p:spTree>
    <p:extLst>
      <p:ext uri="{BB962C8B-B14F-4D97-AF65-F5344CB8AC3E}">
        <p14:creationId xmlns:p14="http://schemas.microsoft.com/office/powerpoint/2010/main" val="356268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42F927-6581-405A-AA80-C0961320C473}"/>
              </a:ext>
            </a:extLst>
          </p:cNvPr>
          <p:cNvSpPr>
            <a:spLocks noGrp="1"/>
          </p:cNvSpPr>
          <p:nvPr>
            <p:ph type="title"/>
          </p:nvPr>
        </p:nvSpPr>
        <p:spPr>
          <a:xfrm>
            <a:off x="762855" y="482885"/>
            <a:ext cx="10218109" cy="914400"/>
          </a:xfrm>
        </p:spPr>
        <p:txBody>
          <a:bodyPr>
            <a:noAutofit/>
          </a:bodyPr>
          <a:lstStyle/>
          <a:p>
            <a:pPr algn="ctr">
              <a:defRPr/>
            </a:pPr>
            <a:r>
              <a:rPr lang="en-US" dirty="0">
                <a:ea typeface="MS PGothic" pitchFamily="34" charset="-128"/>
              </a:rPr>
              <a:t>Possible causes for projects to score low and/or not be selected</a:t>
            </a:r>
          </a:p>
        </p:txBody>
      </p:sp>
      <p:sp>
        <p:nvSpPr>
          <p:cNvPr id="8" name="Content Placeholder 2">
            <a:extLst>
              <a:ext uri="{FF2B5EF4-FFF2-40B4-BE49-F238E27FC236}">
                <a16:creationId xmlns:a16="http://schemas.microsoft.com/office/drawing/2014/main" id="{32931CD2-F973-4C75-AB82-FBCE59764049}"/>
              </a:ext>
            </a:extLst>
          </p:cNvPr>
          <p:cNvSpPr>
            <a:spLocks noGrp="1"/>
          </p:cNvSpPr>
          <p:nvPr>
            <p:ph type="body" sz="quarter" idx="11"/>
          </p:nvPr>
        </p:nvSpPr>
        <p:spPr>
          <a:xfrm>
            <a:off x="991455" y="1397285"/>
            <a:ext cx="9654773" cy="4913708"/>
          </a:xfrm>
        </p:spPr>
        <p:txBody>
          <a:bodyPr>
            <a:noAutofit/>
          </a:bodyPr>
          <a:lstStyle/>
          <a:p>
            <a:pPr marL="0" indent="0">
              <a:spcBef>
                <a:spcPts val="600"/>
              </a:spcBef>
              <a:buNone/>
              <a:defRPr/>
            </a:pPr>
            <a:r>
              <a:rPr lang="en-US" sz="2400" dirty="0">
                <a:solidFill>
                  <a:schemeClr val="tx1">
                    <a:lumMod val="65000"/>
                    <a:lumOff val="35000"/>
                  </a:schemeClr>
                </a:solidFill>
                <a:ea typeface="MS PGothic" pitchFamily="34" charset="-128"/>
              </a:rPr>
              <a:t>Low volume, low safety scores, minimal safety benefit</a:t>
            </a:r>
          </a:p>
          <a:p>
            <a:pPr marL="0" indent="0">
              <a:spcBef>
                <a:spcPts val="600"/>
              </a:spcBef>
              <a:buNone/>
              <a:defRPr/>
            </a:pPr>
            <a:endParaRPr lang="en-US" sz="2400" b="0" dirty="0">
              <a:solidFill>
                <a:schemeClr val="tx1">
                  <a:lumMod val="65000"/>
                  <a:lumOff val="35000"/>
                </a:schemeClr>
              </a:solidFill>
              <a:ea typeface="MS PGothic" pitchFamily="34" charset="-128"/>
            </a:endParaRPr>
          </a:p>
          <a:p>
            <a:pPr marL="0" indent="0">
              <a:spcBef>
                <a:spcPts val="600"/>
              </a:spcBef>
              <a:buNone/>
              <a:defRPr/>
            </a:pPr>
            <a:r>
              <a:rPr lang="en-US" sz="2400" dirty="0">
                <a:solidFill>
                  <a:schemeClr val="tx1">
                    <a:lumMod val="65000"/>
                    <a:lumOff val="35000"/>
                  </a:schemeClr>
                </a:solidFill>
                <a:ea typeface="MS PGothic" pitchFamily="34" charset="-128"/>
              </a:rPr>
              <a:t>High cost – e.g. corridor cap</a:t>
            </a:r>
            <a:endParaRPr lang="en-US" dirty="0">
              <a:solidFill>
                <a:schemeClr val="tx1">
                  <a:lumMod val="65000"/>
                  <a:lumOff val="35000"/>
                </a:schemeClr>
              </a:solidFill>
              <a:ea typeface="MS PGothic" pitchFamily="34" charset="-128"/>
            </a:endParaRPr>
          </a:p>
          <a:p>
            <a:pPr marL="0" indent="0">
              <a:spcBef>
                <a:spcPts val="600"/>
              </a:spcBef>
              <a:buNone/>
              <a:defRPr/>
            </a:pPr>
            <a:endParaRPr lang="en-US" sz="2400" b="0" dirty="0">
              <a:solidFill>
                <a:schemeClr val="tx1">
                  <a:lumMod val="65000"/>
                  <a:lumOff val="35000"/>
                </a:schemeClr>
              </a:solidFill>
              <a:ea typeface="MS PGothic" pitchFamily="34" charset="-128"/>
            </a:endParaRPr>
          </a:p>
          <a:p>
            <a:pPr marL="0" indent="0">
              <a:spcBef>
                <a:spcPts val="600"/>
              </a:spcBef>
              <a:buNone/>
              <a:defRPr/>
            </a:pPr>
            <a:r>
              <a:rPr lang="en-US" sz="2400" dirty="0">
                <a:solidFill>
                  <a:schemeClr val="tx1">
                    <a:lumMod val="65000"/>
                    <a:lumOff val="35000"/>
                  </a:schemeClr>
                </a:solidFill>
                <a:ea typeface="MS PGothic" pitchFamily="34" charset="-128"/>
              </a:rPr>
              <a:t>Lack of support</a:t>
            </a:r>
          </a:p>
          <a:p>
            <a:pPr marL="0" indent="0">
              <a:spcBef>
                <a:spcPts val="600"/>
              </a:spcBef>
              <a:buNone/>
              <a:defRPr/>
            </a:pPr>
            <a:endParaRPr lang="en-US" sz="2400" b="0" dirty="0">
              <a:solidFill>
                <a:schemeClr val="tx1">
                  <a:lumMod val="65000"/>
                  <a:lumOff val="35000"/>
                </a:schemeClr>
              </a:solidFill>
              <a:ea typeface="MS PGothic" pitchFamily="34" charset="-128"/>
            </a:endParaRPr>
          </a:p>
          <a:p>
            <a:pPr marL="0" indent="0">
              <a:spcBef>
                <a:spcPts val="600"/>
              </a:spcBef>
              <a:buNone/>
              <a:defRPr/>
            </a:pPr>
            <a:r>
              <a:rPr lang="en-US" sz="2400" dirty="0">
                <a:solidFill>
                  <a:schemeClr val="tx1">
                    <a:lumMod val="65000"/>
                    <a:lumOff val="35000"/>
                  </a:schemeClr>
                </a:solidFill>
                <a:ea typeface="MS PGothic" pitchFamily="34" charset="-128"/>
              </a:rPr>
              <a:t>Insufficient Communication </a:t>
            </a:r>
          </a:p>
          <a:p>
            <a:pPr marL="0" indent="0">
              <a:spcBef>
                <a:spcPts val="600"/>
              </a:spcBef>
              <a:buNone/>
              <a:defRPr/>
            </a:pPr>
            <a:endParaRPr lang="en-US" sz="2400" b="0" dirty="0">
              <a:solidFill>
                <a:schemeClr val="tx1">
                  <a:lumMod val="65000"/>
                  <a:lumOff val="35000"/>
                </a:schemeClr>
              </a:solidFill>
              <a:ea typeface="MS PGothic" pitchFamily="34" charset="-128"/>
            </a:endParaRPr>
          </a:p>
          <a:p>
            <a:pPr marL="0" indent="0">
              <a:spcBef>
                <a:spcPts val="600"/>
              </a:spcBef>
              <a:buNone/>
              <a:defRPr/>
            </a:pPr>
            <a:r>
              <a:rPr lang="en-US" sz="2400" dirty="0">
                <a:solidFill>
                  <a:schemeClr val="tx1">
                    <a:lumMod val="65000"/>
                    <a:lumOff val="35000"/>
                  </a:schemeClr>
                </a:solidFill>
                <a:ea typeface="MS PGothic" pitchFamily="34" charset="-128"/>
              </a:rPr>
              <a:t>More projects than available funding</a:t>
            </a:r>
          </a:p>
          <a:p>
            <a:pPr marL="0" indent="0">
              <a:spcBef>
                <a:spcPts val="600"/>
              </a:spcBef>
              <a:buNone/>
              <a:defRPr/>
            </a:pPr>
            <a:endParaRPr lang="en-US" sz="2400" b="0" dirty="0">
              <a:solidFill>
                <a:schemeClr val="tx1">
                  <a:lumMod val="65000"/>
                  <a:lumOff val="35000"/>
                </a:schemeClr>
              </a:solidFill>
              <a:ea typeface="MS PGothic" pitchFamily="34" charset="-128"/>
            </a:endParaRPr>
          </a:p>
          <a:p>
            <a:pPr marL="0" indent="0">
              <a:spcBef>
                <a:spcPts val="600"/>
              </a:spcBef>
              <a:buNone/>
              <a:defRPr/>
            </a:pPr>
            <a:r>
              <a:rPr lang="en-US" sz="2400" dirty="0">
                <a:solidFill>
                  <a:schemeClr val="tx1">
                    <a:lumMod val="65000"/>
                    <a:lumOff val="35000"/>
                  </a:schemeClr>
                </a:solidFill>
                <a:ea typeface="MS PGothic" pitchFamily="34" charset="-128"/>
              </a:rPr>
              <a:t>Projects may drop out of Developmental STIP </a:t>
            </a:r>
            <a:endParaRPr lang="en-US" sz="2400" b="0" dirty="0">
              <a:solidFill>
                <a:schemeClr val="tx1">
                  <a:lumMod val="65000"/>
                  <a:lumOff val="35000"/>
                </a:schemeClr>
              </a:solidFill>
              <a:ea typeface="MS PGothic" pitchFamily="34" charset="-128"/>
            </a:endParaRPr>
          </a:p>
        </p:txBody>
      </p:sp>
      <p:sp>
        <p:nvSpPr>
          <p:cNvPr id="2" name="Slide Number Placeholder 1">
            <a:extLst>
              <a:ext uri="{FF2B5EF4-FFF2-40B4-BE49-F238E27FC236}">
                <a16:creationId xmlns:a16="http://schemas.microsoft.com/office/drawing/2014/main" id="{D4EDCC63-C230-433A-1452-EA5AA5BF2150}"/>
              </a:ext>
            </a:extLst>
          </p:cNvPr>
          <p:cNvSpPr>
            <a:spLocks noGrp="1"/>
          </p:cNvSpPr>
          <p:nvPr>
            <p:ph type="sldNum" sz="quarter" idx="4"/>
          </p:nvPr>
        </p:nvSpPr>
        <p:spPr/>
        <p:txBody>
          <a:bodyPr/>
          <a:lstStyle/>
          <a:p>
            <a:fld id="{71AF279C-F903-5C4F-9E12-139067057548}" type="slidenum">
              <a:rPr lang="en-US" smtClean="0"/>
              <a:pPr/>
              <a:t>29</a:t>
            </a:fld>
            <a:endParaRPr lang="en-US" dirty="0"/>
          </a:p>
        </p:txBody>
      </p:sp>
    </p:spTree>
    <p:extLst>
      <p:ext uri="{BB962C8B-B14F-4D97-AF65-F5344CB8AC3E}">
        <p14:creationId xmlns:p14="http://schemas.microsoft.com/office/powerpoint/2010/main" val="25515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8142-A990-83B7-A00C-0440F35AA069}"/>
              </a:ext>
            </a:extLst>
          </p:cNvPr>
          <p:cNvSpPr>
            <a:spLocks noGrp="1"/>
          </p:cNvSpPr>
          <p:nvPr>
            <p:ph type="title"/>
          </p:nvPr>
        </p:nvSpPr>
        <p:spPr>
          <a:xfrm>
            <a:off x="609600" y="779066"/>
            <a:ext cx="11235351" cy="286997"/>
          </a:xfrm>
        </p:spPr>
        <p:txBody>
          <a:bodyPr/>
          <a:lstStyle/>
          <a:p>
            <a:r>
              <a:rPr lang="en-US" dirty="0"/>
              <a:t>What is a State Transportation Improvement Program (STIP)? </a:t>
            </a:r>
          </a:p>
        </p:txBody>
      </p:sp>
      <p:sp>
        <p:nvSpPr>
          <p:cNvPr id="3" name="Text Placeholder 2">
            <a:extLst>
              <a:ext uri="{FF2B5EF4-FFF2-40B4-BE49-F238E27FC236}">
                <a16:creationId xmlns:a16="http://schemas.microsoft.com/office/drawing/2014/main" id="{F34E6BE4-0346-3AD9-F5F6-7CCB931B8957}"/>
              </a:ext>
            </a:extLst>
          </p:cNvPr>
          <p:cNvSpPr>
            <a:spLocks noGrp="1"/>
          </p:cNvSpPr>
          <p:nvPr>
            <p:ph type="body" sz="quarter" idx="11"/>
          </p:nvPr>
        </p:nvSpPr>
        <p:spPr>
          <a:xfrm>
            <a:off x="609600" y="1483180"/>
            <a:ext cx="10972800" cy="4699906"/>
          </a:xfrm>
        </p:spPr>
        <p:txBody>
          <a:bodyPr/>
          <a:lstStyle/>
          <a:p>
            <a:r>
              <a:rPr lang="en-US" sz="1600" dirty="0"/>
              <a:t>A multi-year capital improvement document that denotes scheduling and funding of transportation improvement projects</a:t>
            </a:r>
          </a:p>
          <a:p>
            <a:r>
              <a:rPr lang="en-US" sz="1600" dirty="0"/>
              <a:t>Must be updated every 4 years (NC typically updates every 2 years)</a:t>
            </a:r>
          </a:p>
          <a:p>
            <a:r>
              <a:rPr lang="en-US" sz="1600" dirty="0"/>
              <a:t>NC STIP covers a 10-year period</a:t>
            </a:r>
          </a:p>
          <a:p>
            <a:pPr lvl="1"/>
            <a:r>
              <a:rPr lang="en-US" sz="1600" dirty="0"/>
              <a:t>1</a:t>
            </a:r>
            <a:r>
              <a:rPr lang="en-US" sz="1600" baseline="30000" dirty="0"/>
              <a:t>st</a:t>
            </a:r>
            <a:r>
              <a:rPr lang="en-US" sz="1600" dirty="0"/>
              <a:t> 5 years referred to as the Delivery STIP</a:t>
            </a:r>
          </a:p>
          <a:p>
            <a:pPr lvl="1"/>
            <a:r>
              <a:rPr lang="en-US" sz="1600" dirty="0"/>
              <a:t>2</a:t>
            </a:r>
            <a:r>
              <a:rPr lang="en-US" sz="1600" baseline="30000" dirty="0"/>
              <a:t>nd</a:t>
            </a:r>
            <a:r>
              <a:rPr lang="en-US" sz="1600" dirty="0"/>
              <a:t> 5 years referred to as the Developmental STIP</a:t>
            </a:r>
          </a:p>
          <a:p>
            <a:r>
              <a:rPr lang="en-US" sz="1600" dirty="0"/>
              <a:t>Per 23 CFR 450.216 &amp; 23 U.S. Code § 135 STIP’s must also: </a:t>
            </a:r>
          </a:p>
          <a:p>
            <a:pPr lvl="1"/>
            <a:r>
              <a:rPr lang="en-US" sz="1600" dirty="0"/>
              <a:t>Be submitted to Federal Highway Administration (FHWA) &amp; Federal Transit Administration (FTA) for approval at least every 4 years</a:t>
            </a:r>
          </a:p>
          <a:p>
            <a:pPr lvl="1"/>
            <a:r>
              <a:rPr lang="en-US" sz="1600" dirty="0"/>
              <a:t>Be fiscally constrained by year</a:t>
            </a:r>
          </a:p>
          <a:p>
            <a:pPr lvl="1"/>
            <a:r>
              <a:rPr lang="en-US" sz="1600" dirty="0"/>
              <a:t>Include metropolitan TIPs from Metropolitan Planning Organizations</a:t>
            </a:r>
          </a:p>
          <a:p>
            <a:pPr lvl="1"/>
            <a:r>
              <a:rPr lang="en-US" sz="1600" dirty="0"/>
              <a:t>Provide public comment opportunity on STIP document</a:t>
            </a:r>
          </a:p>
          <a:p>
            <a:pPr lvl="1"/>
            <a:r>
              <a:rPr lang="en-US" sz="1600" dirty="0"/>
              <a:t>And include the following information:</a:t>
            </a:r>
          </a:p>
          <a:p>
            <a:pPr lvl="2"/>
            <a:r>
              <a:rPr lang="en-US" dirty="0"/>
              <a:t>Project description and termini</a:t>
            </a:r>
          </a:p>
          <a:p>
            <a:pPr lvl="2"/>
            <a:r>
              <a:rPr lang="en-US" dirty="0"/>
              <a:t>Estimated total cost (NCDOT includes Utility, R/W, and Construction costs)</a:t>
            </a:r>
          </a:p>
          <a:p>
            <a:pPr lvl="2"/>
            <a:r>
              <a:rPr lang="en-US" dirty="0"/>
              <a:t>Federal funds to be obligated</a:t>
            </a:r>
          </a:p>
          <a:p>
            <a:pPr lvl="2"/>
            <a:r>
              <a:rPr lang="en-US" dirty="0"/>
              <a:t>Responsible agency (such as municipality)</a:t>
            </a:r>
          </a:p>
          <a:p>
            <a:pPr lvl="1"/>
            <a:endParaRPr lang="en-US" dirty="0"/>
          </a:p>
          <a:p>
            <a:pPr lvl="1"/>
            <a:endParaRPr lang="en-US" dirty="0"/>
          </a:p>
          <a:p>
            <a:pPr lvl="1"/>
            <a:endParaRPr lang="en-US" dirty="0"/>
          </a:p>
          <a:p>
            <a:pPr lvl="1"/>
            <a:endParaRPr lang="en-US" dirty="0"/>
          </a:p>
        </p:txBody>
      </p:sp>
      <p:sp>
        <p:nvSpPr>
          <p:cNvPr id="4" name="Text Placeholder 3">
            <a:extLst>
              <a:ext uri="{FF2B5EF4-FFF2-40B4-BE49-F238E27FC236}">
                <a16:creationId xmlns:a16="http://schemas.microsoft.com/office/drawing/2014/main" id="{1A1ADDAE-EB86-84B6-9321-005A97ADDEA4}"/>
              </a:ext>
            </a:extLst>
          </p:cNvPr>
          <p:cNvSpPr>
            <a:spLocks noGrp="1"/>
          </p:cNvSpPr>
          <p:nvPr>
            <p:ph type="body" sz="quarter" idx="12"/>
          </p:nvPr>
        </p:nvSpPr>
        <p:spPr/>
        <p:txBody>
          <a:bodyPr/>
          <a:lstStyle/>
          <a:p>
            <a:endParaRPr lang="en-US" dirty="0"/>
          </a:p>
        </p:txBody>
      </p:sp>
      <p:sp>
        <p:nvSpPr>
          <p:cNvPr id="6" name="Slide Number Placeholder 5">
            <a:extLst>
              <a:ext uri="{FF2B5EF4-FFF2-40B4-BE49-F238E27FC236}">
                <a16:creationId xmlns:a16="http://schemas.microsoft.com/office/drawing/2014/main" id="{58D37EA7-2454-E961-5602-FD1E357C2F13}"/>
              </a:ext>
            </a:extLst>
          </p:cNvPr>
          <p:cNvSpPr>
            <a:spLocks noGrp="1"/>
          </p:cNvSpPr>
          <p:nvPr>
            <p:ph type="sldNum" sz="quarter" idx="13"/>
          </p:nvPr>
        </p:nvSpPr>
        <p:spPr/>
        <p:txBody>
          <a:bodyPr/>
          <a:lstStyle/>
          <a:p>
            <a:pPr>
              <a:defRPr/>
            </a:pPr>
            <a:fld id="{71CAA48D-1BA3-48C4-9CA6-A4902209BA27}" type="slidenum">
              <a:rPr lang="en-US" altLang="en-US" smtClean="0"/>
              <a:pPr>
                <a:defRPr/>
              </a:pPr>
              <a:t>3</a:t>
            </a:fld>
            <a:endParaRPr lang="en-US" altLang="en-US" dirty="0"/>
          </a:p>
        </p:txBody>
      </p:sp>
      <p:sp>
        <p:nvSpPr>
          <p:cNvPr id="7" name="TextBox 6">
            <a:extLst>
              <a:ext uri="{FF2B5EF4-FFF2-40B4-BE49-F238E27FC236}">
                <a16:creationId xmlns:a16="http://schemas.microsoft.com/office/drawing/2014/main" id="{5848100C-B020-6AE0-5E14-A27E3E281D07}"/>
              </a:ext>
            </a:extLst>
          </p:cNvPr>
          <p:cNvSpPr txBox="1"/>
          <p:nvPr/>
        </p:nvSpPr>
        <p:spPr>
          <a:xfrm>
            <a:off x="11658600" y="6336002"/>
            <a:ext cx="533400" cy="196977"/>
          </a:xfrm>
          <a:prstGeom prst="rect">
            <a:avLst/>
          </a:prstGeom>
          <a:noFill/>
        </p:spPr>
        <p:txBody>
          <a:bodyPr wrap="square" rtlCol="0">
            <a:spAutoFit/>
          </a:bodyPr>
          <a:lstStyle/>
          <a:p>
            <a:pPr algn="ctr"/>
            <a:r>
              <a:rPr lang="en-US" sz="680" dirty="0">
                <a:solidFill>
                  <a:schemeClr val="bg1"/>
                </a:solidFill>
                <a:latin typeface="TransportNewLight_gdi" panose="020B0604020202020204" charset="0"/>
              </a:rPr>
              <a:t>3</a:t>
            </a:r>
          </a:p>
        </p:txBody>
      </p:sp>
    </p:spTree>
    <p:extLst>
      <p:ext uri="{BB962C8B-B14F-4D97-AF65-F5344CB8AC3E}">
        <p14:creationId xmlns:p14="http://schemas.microsoft.com/office/powerpoint/2010/main" val="165465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565AB-AF0D-49D8-1A25-641DF9DB6263}"/>
              </a:ext>
            </a:extLst>
          </p:cNvPr>
          <p:cNvSpPr>
            <a:spLocks noGrp="1"/>
          </p:cNvSpPr>
          <p:nvPr>
            <p:ph idx="1"/>
          </p:nvPr>
        </p:nvSpPr>
        <p:spPr>
          <a:xfrm>
            <a:off x="428499" y="2018090"/>
            <a:ext cx="11235351" cy="4045253"/>
          </a:xfrm>
        </p:spPr>
        <p:txBody>
          <a:bodyPr/>
          <a:lstStyle/>
          <a:p>
            <a:pPr algn="l"/>
            <a:r>
              <a:rPr lang="en-US" sz="2000" b="0" i="0" u="none" strike="noStrike" baseline="0" dirty="0">
                <a:latin typeface="Arial" panose="020B0604020202020204" pitchFamily="34" charset="0"/>
              </a:rPr>
              <a:t>Due to rising costs for projects funded in the previously adopted 2020-2029 STIP, little to no funding was projected to be available for new projects in the 2024-2033 STIP timeframe.</a:t>
            </a:r>
          </a:p>
          <a:p>
            <a:pPr algn="l"/>
            <a:r>
              <a:rPr lang="en-US" sz="2000" b="0" i="0" u="none" strike="noStrike" baseline="0" dirty="0">
                <a:latin typeface="Arial" panose="020B0604020202020204" pitchFamily="34" charset="0"/>
              </a:rPr>
              <a:t> Therefore, on August 4, 2021, the Prioritization Workgroup recommended, and the N.C. Board of Transportation approved, the P6.0 prioritization cycle be halted. </a:t>
            </a:r>
          </a:p>
          <a:p>
            <a:pPr lvl="1"/>
            <a:r>
              <a:rPr lang="en-US" b="0" i="0" u="none" strike="noStrike" baseline="0" dirty="0">
                <a:latin typeface="Arial" panose="020B0604020202020204" pitchFamily="34" charset="0"/>
              </a:rPr>
              <a:t>The decision was made to develop the 2024-2033 STIP using existing projects from the previously adopted 2020-2029 STIP. </a:t>
            </a:r>
          </a:p>
          <a:p>
            <a:pPr lvl="1"/>
            <a:r>
              <a:rPr lang="en-US" b="0" i="0" u="none" strike="noStrike" baseline="0" dirty="0">
                <a:latin typeface="Arial" panose="020B0604020202020204" pitchFamily="34" charset="0"/>
              </a:rPr>
              <a:t>The conclusion of the P6.0 cycle was the release of the quantitative scores and the local input point procedure was halted. </a:t>
            </a:r>
          </a:p>
          <a:p>
            <a:pPr lvl="1"/>
            <a:r>
              <a:rPr lang="en-US" b="0" i="0" u="none" strike="noStrike" baseline="0" dirty="0">
                <a:latin typeface="Arial" panose="020B0604020202020204" pitchFamily="34" charset="0"/>
              </a:rPr>
              <a:t>Projects with current construction schedules in the first three years (2024-2027), projects with right-of-way actively underway, and those with federal grants were programmed first; followed by a seniority approach of combined factors as oldest Prioritization cycle and highest scoring projects. </a:t>
            </a:r>
          </a:p>
          <a:p>
            <a:pPr lvl="1"/>
            <a:r>
              <a:rPr lang="en-US" b="0" i="0" u="none" strike="noStrike" baseline="0" dirty="0">
                <a:latin typeface="Arial" panose="020B0604020202020204" pitchFamily="34" charset="0"/>
              </a:rPr>
              <a:t>There were no newly submitted projects from the P6.0 prioritization cycle included in the 2024-2033 STIP.</a:t>
            </a:r>
            <a:endParaRPr lang="en-US" dirty="0"/>
          </a:p>
        </p:txBody>
      </p:sp>
      <p:sp>
        <p:nvSpPr>
          <p:cNvPr id="4" name="Title 3">
            <a:extLst>
              <a:ext uri="{FF2B5EF4-FFF2-40B4-BE49-F238E27FC236}">
                <a16:creationId xmlns:a16="http://schemas.microsoft.com/office/drawing/2014/main" id="{0A11D9D4-34E8-5B73-5229-A9095C0EEFB9}"/>
              </a:ext>
            </a:extLst>
          </p:cNvPr>
          <p:cNvSpPr>
            <a:spLocks noGrp="1"/>
          </p:cNvSpPr>
          <p:nvPr>
            <p:ph type="title"/>
          </p:nvPr>
        </p:nvSpPr>
        <p:spPr>
          <a:xfrm>
            <a:off x="478324" y="1001030"/>
            <a:ext cx="11235351" cy="286997"/>
          </a:xfrm>
        </p:spPr>
        <p:txBody>
          <a:bodyPr/>
          <a:lstStyle/>
          <a:p>
            <a:r>
              <a:rPr lang="en-US" dirty="0"/>
              <a:t>Prioritization 6.0 Funding </a:t>
            </a:r>
          </a:p>
        </p:txBody>
      </p:sp>
      <p:sp>
        <p:nvSpPr>
          <p:cNvPr id="2" name="Slide Number Placeholder 1">
            <a:extLst>
              <a:ext uri="{FF2B5EF4-FFF2-40B4-BE49-F238E27FC236}">
                <a16:creationId xmlns:a16="http://schemas.microsoft.com/office/drawing/2014/main" id="{2E6F0AF3-BD5F-CE6C-AF07-FB3F2C2F1CDF}"/>
              </a:ext>
            </a:extLst>
          </p:cNvPr>
          <p:cNvSpPr>
            <a:spLocks noGrp="1"/>
          </p:cNvSpPr>
          <p:nvPr>
            <p:ph type="sldNum" sz="quarter" idx="4"/>
          </p:nvPr>
        </p:nvSpPr>
        <p:spPr/>
        <p:txBody>
          <a:bodyPr/>
          <a:lstStyle/>
          <a:p>
            <a:fld id="{71AF279C-F903-5C4F-9E12-139067057548}" type="slidenum">
              <a:rPr lang="en-US" smtClean="0"/>
              <a:pPr/>
              <a:t>30</a:t>
            </a:fld>
            <a:endParaRPr lang="en-US" dirty="0"/>
          </a:p>
        </p:txBody>
      </p:sp>
    </p:spTree>
    <p:extLst>
      <p:ext uri="{BB962C8B-B14F-4D97-AF65-F5344CB8AC3E}">
        <p14:creationId xmlns:p14="http://schemas.microsoft.com/office/powerpoint/2010/main" val="2776281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6515-F238-1246-8181-4E56D6A965D5}"/>
              </a:ext>
            </a:extLst>
          </p:cNvPr>
          <p:cNvSpPr>
            <a:spLocks noGrp="1"/>
          </p:cNvSpPr>
          <p:nvPr>
            <p:ph type="title"/>
          </p:nvPr>
        </p:nvSpPr>
        <p:spPr>
          <a:xfrm>
            <a:off x="428499" y="434973"/>
            <a:ext cx="11235351" cy="286997"/>
          </a:xfrm>
        </p:spPr>
        <p:txBody>
          <a:bodyPr/>
          <a:lstStyle/>
          <a:p>
            <a:r>
              <a:rPr lang="en-US" dirty="0"/>
              <a:t>P6.0 Funding Availability – Committed Projects Only</a:t>
            </a:r>
          </a:p>
        </p:txBody>
      </p:sp>
      <p:sp>
        <p:nvSpPr>
          <p:cNvPr id="5" name="Text Placeholder 4">
            <a:extLst>
              <a:ext uri="{FF2B5EF4-FFF2-40B4-BE49-F238E27FC236}">
                <a16:creationId xmlns:a16="http://schemas.microsoft.com/office/drawing/2014/main" id="{C09A73FB-A97E-AB47-81D4-EFA4F1D7268A}"/>
              </a:ext>
            </a:extLst>
          </p:cNvPr>
          <p:cNvSpPr>
            <a:spLocks noGrp="1"/>
          </p:cNvSpPr>
          <p:nvPr>
            <p:ph type="body" sz="quarter" idx="10"/>
          </p:nvPr>
        </p:nvSpPr>
        <p:spPr/>
        <p:txBody>
          <a:bodyPr/>
          <a:lstStyle/>
          <a:p>
            <a:r>
              <a:rPr lang="en-US" dirty="0"/>
              <a:t>As of August 13, 2021</a:t>
            </a:r>
          </a:p>
        </p:txBody>
      </p:sp>
      <p:sp>
        <p:nvSpPr>
          <p:cNvPr id="13" name="TextBox 12">
            <a:extLst>
              <a:ext uri="{FF2B5EF4-FFF2-40B4-BE49-F238E27FC236}">
                <a16:creationId xmlns:a16="http://schemas.microsoft.com/office/drawing/2014/main" id="{A10DDFBF-1592-4D94-A1D4-3A7F9BD2F8F2}"/>
              </a:ext>
            </a:extLst>
          </p:cNvPr>
          <p:cNvSpPr txBox="1"/>
          <p:nvPr/>
        </p:nvSpPr>
        <p:spPr>
          <a:xfrm>
            <a:off x="581067" y="1094715"/>
            <a:ext cx="2926080" cy="338554"/>
          </a:xfrm>
          <a:prstGeom prst="rect">
            <a:avLst/>
          </a:prstGeom>
          <a:solidFill>
            <a:srgbClr val="ECF0F3"/>
          </a:solidFill>
        </p:spPr>
        <p:txBody>
          <a:bodyPr wrap="square" rtlCol="0" anchor="ctr" anchorCtr="0">
            <a:spAutoFit/>
          </a:bodyPr>
          <a:lstStyle/>
          <a:p>
            <a:pPr algn="ctr"/>
            <a:r>
              <a:rPr lang="en-US" sz="1600" b="1" dirty="0">
                <a:solidFill>
                  <a:schemeClr val="tx2">
                    <a:lumMod val="50000"/>
                    <a:lumOff val="50000"/>
                  </a:schemeClr>
                </a:solidFill>
                <a:latin typeface="TransportNewLight_gdi" pitchFamily="2" charset="0"/>
              </a:rPr>
              <a:t>Statewide Mobility</a:t>
            </a:r>
          </a:p>
        </p:txBody>
      </p:sp>
      <p:sp>
        <p:nvSpPr>
          <p:cNvPr id="14" name="TextBox 13">
            <a:extLst>
              <a:ext uri="{FF2B5EF4-FFF2-40B4-BE49-F238E27FC236}">
                <a16:creationId xmlns:a16="http://schemas.microsoft.com/office/drawing/2014/main" id="{DC1CB2C8-5B87-4460-B578-D658AC39E5F4}"/>
              </a:ext>
            </a:extLst>
          </p:cNvPr>
          <p:cNvSpPr txBox="1"/>
          <p:nvPr/>
        </p:nvSpPr>
        <p:spPr>
          <a:xfrm>
            <a:off x="3992881" y="1094715"/>
            <a:ext cx="3566159" cy="338554"/>
          </a:xfrm>
          <a:prstGeom prst="rect">
            <a:avLst/>
          </a:prstGeom>
          <a:solidFill>
            <a:srgbClr val="ECF0F3"/>
          </a:solidFill>
        </p:spPr>
        <p:txBody>
          <a:bodyPr wrap="square" rtlCol="0" anchor="ctr" anchorCtr="0">
            <a:spAutoFit/>
          </a:bodyPr>
          <a:lstStyle/>
          <a:p>
            <a:pPr algn="ctr"/>
            <a:r>
              <a:rPr lang="en-US" sz="1600" b="1" dirty="0">
                <a:solidFill>
                  <a:srgbClr val="008000"/>
                </a:solidFill>
                <a:latin typeface="TransportNewLight_gdi" pitchFamily="2" charset="0"/>
              </a:rPr>
              <a:t>Regional Impact</a:t>
            </a:r>
          </a:p>
        </p:txBody>
      </p:sp>
      <p:sp>
        <p:nvSpPr>
          <p:cNvPr id="15" name="TextBox 14">
            <a:extLst>
              <a:ext uri="{FF2B5EF4-FFF2-40B4-BE49-F238E27FC236}">
                <a16:creationId xmlns:a16="http://schemas.microsoft.com/office/drawing/2014/main" id="{AEBF3962-BAD1-4544-836C-581D73F26D0D}"/>
              </a:ext>
            </a:extLst>
          </p:cNvPr>
          <p:cNvSpPr txBox="1"/>
          <p:nvPr/>
        </p:nvSpPr>
        <p:spPr>
          <a:xfrm>
            <a:off x="8044774" y="1094715"/>
            <a:ext cx="3566159" cy="338554"/>
          </a:xfrm>
          <a:prstGeom prst="rect">
            <a:avLst/>
          </a:prstGeom>
          <a:solidFill>
            <a:srgbClr val="ECF0F3"/>
          </a:solidFill>
        </p:spPr>
        <p:txBody>
          <a:bodyPr wrap="square" rtlCol="0" anchor="ctr" anchorCtr="0">
            <a:spAutoFit/>
          </a:bodyPr>
          <a:lstStyle/>
          <a:p>
            <a:pPr algn="ctr"/>
            <a:r>
              <a:rPr lang="en-US" sz="1600" b="1" dirty="0">
                <a:solidFill>
                  <a:srgbClr val="FF9900"/>
                </a:solidFill>
                <a:latin typeface="TransportNewLight_gdi" pitchFamily="2" charset="0"/>
              </a:rPr>
              <a:t>Division Needs</a:t>
            </a:r>
          </a:p>
        </p:txBody>
      </p:sp>
      <p:graphicFrame>
        <p:nvGraphicFramePr>
          <p:cNvPr id="16" name="Table 7">
            <a:extLst>
              <a:ext uri="{FF2B5EF4-FFF2-40B4-BE49-F238E27FC236}">
                <a16:creationId xmlns:a16="http://schemas.microsoft.com/office/drawing/2014/main" id="{77ED10AD-56B1-4DD2-9B28-A62E1ACD485E}"/>
              </a:ext>
            </a:extLst>
          </p:cNvPr>
          <p:cNvGraphicFramePr>
            <a:graphicFrameLocks noGrp="1"/>
          </p:cNvGraphicFramePr>
          <p:nvPr/>
        </p:nvGraphicFramePr>
        <p:xfrm>
          <a:off x="8044774" y="1617702"/>
          <a:ext cx="3566159" cy="4916074"/>
        </p:xfrm>
        <a:graphic>
          <a:graphicData uri="http://schemas.openxmlformats.org/drawingml/2006/table">
            <a:tbl>
              <a:tblPr firstRow="1" bandRow="1">
                <a:tableStyleId>{C4B1156A-380E-4F78-BDF5-A606A8083BF9}</a:tableStyleId>
              </a:tblPr>
              <a:tblGrid>
                <a:gridCol w="891540">
                  <a:extLst>
                    <a:ext uri="{9D8B030D-6E8A-4147-A177-3AD203B41FA5}">
                      <a16:colId xmlns:a16="http://schemas.microsoft.com/office/drawing/2014/main" val="1954866442"/>
                    </a:ext>
                  </a:extLst>
                </a:gridCol>
                <a:gridCol w="1273628">
                  <a:extLst>
                    <a:ext uri="{9D8B030D-6E8A-4147-A177-3AD203B41FA5}">
                      <a16:colId xmlns:a16="http://schemas.microsoft.com/office/drawing/2014/main" val="3271034726"/>
                    </a:ext>
                  </a:extLst>
                </a:gridCol>
                <a:gridCol w="1400991">
                  <a:extLst>
                    <a:ext uri="{9D8B030D-6E8A-4147-A177-3AD203B41FA5}">
                      <a16:colId xmlns:a16="http://schemas.microsoft.com/office/drawing/2014/main" val="3748109729"/>
                    </a:ext>
                  </a:extLst>
                </a:gridCol>
              </a:tblGrid>
              <a:tr h="318491">
                <a:tc>
                  <a:txBody>
                    <a:bodyPr/>
                    <a:lstStyle/>
                    <a:p>
                      <a:pPr algn="ctr"/>
                      <a:r>
                        <a:rPr lang="en-US" sz="1200" dirty="0">
                          <a:solidFill>
                            <a:srgbClr val="002060"/>
                          </a:solidFill>
                          <a:latin typeface="Arial" panose="020B0604020202020204" pitchFamily="34" charset="0"/>
                          <a:cs typeface="Arial" panose="020B0604020202020204" pitchFamily="34" charset="0"/>
                        </a:rPr>
                        <a:t>Division</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tc>
                  <a:txBody>
                    <a:bodyPr/>
                    <a:lstStyle/>
                    <a:p>
                      <a:pPr algn="ctr"/>
                      <a:r>
                        <a:rPr lang="en-US" sz="1200" dirty="0">
                          <a:solidFill>
                            <a:srgbClr val="002060"/>
                          </a:solidFill>
                          <a:latin typeface="Arial" panose="020B0604020202020204" pitchFamily="34" charset="0"/>
                          <a:cs typeface="Arial" panose="020B0604020202020204" pitchFamily="34" charset="0"/>
                        </a:rPr>
                        <a:t>Available Funding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tc>
                  <a:txBody>
                    <a:bodyPr/>
                    <a:lstStyle/>
                    <a:p>
                      <a:pPr algn="ctr"/>
                      <a:r>
                        <a:rPr lang="en-US" sz="1200" dirty="0">
                          <a:solidFill>
                            <a:srgbClr val="002060"/>
                          </a:solidFill>
                          <a:latin typeface="Arial" panose="020B0604020202020204" pitchFamily="34" charset="0"/>
                          <a:cs typeface="Arial" panose="020B0604020202020204" pitchFamily="34" charset="0"/>
                        </a:rPr>
                        <a:t>Programming Status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extLst>
                  <a:ext uri="{0D108BD9-81ED-4DB2-BD59-A6C34878D82A}">
                    <a16:rowId xmlns:a16="http://schemas.microsoft.com/office/drawing/2014/main" val="176637176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$87.3M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4251576078"/>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2</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$180.5M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267829683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3</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$72.7M Under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4294733512"/>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4</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$173.5M Under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22070573"/>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5</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$191.7M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452208450"/>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6</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$41.5M Under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2434265626"/>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7</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$63.2M Under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1695105162"/>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8</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$56.0M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4083404358"/>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9</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$52.7M Under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172784079"/>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10</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$57.2M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66439015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11</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$4.4M Under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959239244"/>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12</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$260.7M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846171304"/>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13</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$273.9M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153554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14</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$506M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$93.4M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extLst>
                  <a:ext uri="{0D108BD9-81ED-4DB2-BD59-A6C34878D82A}">
                    <a16:rowId xmlns:a16="http://schemas.microsoft.com/office/drawing/2014/main" val="202529087"/>
                  </a:ext>
                </a:extLst>
              </a:tr>
            </a:tbl>
          </a:graphicData>
        </a:graphic>
      </p:graphicFrame>
      <p:graphicFrame>
        <p:nvGraphicFramePr>
          <p:cNvPr id="17" name="Table 7">
            <a:extLst>
              <a:ext uri="{FF2B5EF4-FFF2-40B4-BE49-F238E27FC236}">
                <a16:creationId xmlns:a16="http://schemas.microsoft.com/office/drawing/2014/main" id="{3139437F-CEE4-425D-A335-5624D7B5DAF2}"/>
              </a:ext>
            </a:extLst>
          </p:cNvPr>
          <p:cNvGraphicFramePr>
            <a:graphicFrameLocks noGrp="1"/>
          </p:cNvGraphicFramePr>
          <p:nvPr/>
        </p:nvGraphicFramePr>
        <p:xfrm>
          <a:off x="3992880" y="1617702"/>
          <a:ext cx="3566158" cy="2686637"/>
        </p:xfrm>
        <a:graphic>
          <a:graphicData uri="http://schemas.openxmlformats.org/drawingml/2006/table">
            <a:tbl>
              <a:tblPr firstRow="1" bandRow="1">
                <a:tableStyleId>{C4B1156A-380E-4F78-BDF5-A606A8083BF9}</a:tableStyleId>
              </a:tblPr>
              <a:tblGrid>
                <a:gridCol w="1354709">
                  <a:extLst>
                    <a:ext uri="{9D8B030D-6E8A-4147-A177-3AD203B41FA5}">
                      <a16:colId xmlns:a16="http://schemas.microsoft.com/office/drawing/2014/main" val="1954866442"/>
                    </a:ext>
                  </a:extLst>
                </a:gridCol>
                <a:gridCol w="810458">
                  <a:extLst>
                    <a:ext uri="{9D8B030D-6E8A-4147-A177-3AD203B41FA5}">
                      <a16:colId xmlns:a16="http://schemas.microsoft.com/office/drawing/2014/main" val="3271034726"/>
                    </a:ext>
                  </a:extLst>
                </a:gridCol>
                <a:gridCol w="1400991">
                  <a:extLst>
                    <a:ext uri="{9D8B030D-6E8A-4147-A177-3AD203B41FA5}">
                      <a16:colId xmlns:a16="http://schemas.microsoft.com/office/drawing/2014/main" val="3748109729"/>
                    </a:ext>
                  </a:extLst>
                </a:gridCol>
              </a:tblGrid>
              <a:tr h="318491">
                <a:tc>
                  <a:txBody>
                    <a:bodyPr/>
                    <a:lstStyle/>
                    <a:p>
                      <a:pPr algn="ctr"/>
                      <a:r>
                        <a:rPr lang="en-US" sz="1200" b="1" dirty="0">
                          <a:solidFill>
                            <a:srgbClr val="002060"/>
                          </a:solidFill>
                          <a:latin typeface="Arial" panose="020B0604020202020204" pitchFamily="34" charset="0"/>
                          <a:cs typeface="Arial" panose="020B0604020202020204" pitchFamily="34" charset="0"/>
                        </a:rPr>
                        <a:t>Region</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8000"/>
                    </a:solidFill>
                  </a:tcPr>
                </a:tc>
                <a:tc>
                  <a:txBody>
                    <a:bodyPr/>
                    <a:lstStyle/>
                    <a:p>
                      <a:pPr algn="ctr"/>
                      <a:r>
                        <a:rPr lang="en-US" sz="1200" dirty="0">
                          <a:solidFill>
                            <a:srgbClr val="002060"/>
                          </a:solidFill>
                          <a:latin typeface="Arial" panose="020B0604020202020204" pitchFamily="34" charset="0"/>
                          <a:cs typeface="Arial" panose="020B0604020202020204" pitchFamily="34" charset="0"/>
                        </a:rPr>
                        <a:t>Available Funding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8000"/>
                    </a:solidFill>
                  </a:tcPr>
                </a:tc>
                <a:tc>
                  <a:txBody>
                    <a:bodyPr/>
                    <a:lstStyle/>
                    <a:p>
                      <a:pPr algn="ctr"/>
                      <a:r>
                        <a:rPr lang="en-US" sz="1200" dirty="0">
                          <a:solidFill>
                            <a:srgbClr val="002060"/>
                          </a:solidFill>
                          <a:latin typeface="Arial" panose="020B0604020202020204" pitchFamily="34" charset="0"/>
                          <a:cs typeface="Arial" panose="020B0604020202020204" pitchFamily="34" charset="0"/>
                        </a:rPr>
                        <a:t>Programming Status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8000"/>
                    </a:solidFill>
                  </a:tcPr>
                </a:tc>
                <a:extLst>
                  <a:ext uri="{0D108BD9-81ED-4DB2-BD59-A6C34878D82A}">
                    <a16:rowId xmlns:a16="http://schemas.microsoft.com/office/drawing/2014/main" val="176637176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A (D1 &amp; D4)</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$588.8M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$220.2M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4251576078"/>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B (D2 &amp; D3)</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$855.1M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$414.8M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267829683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C (D5 &amp; D6)</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$1.56B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$291.1M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4294733512"/>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D (D7 &amp; D9)</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$1.17B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$438.8M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22070573"/>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E (D8 &amp; D10)</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$1.46B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$615.6M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3452208450"/>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F (D11 &amp; D12)</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$784.0M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$360.0M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2434265626"/>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G (D13 &amp; D14)</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$609.2M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$1.00B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1695105162"/>
                  </a:ext>
                </a:extLst>
              </a:tr>
            </a:tbl>
          </a:graphicData>
        </a:graphic>
      </p:graphicFrame>
      <p:graphicFrame>
        <p:nvGraphicFramePr>
          <p:cNvPr id="18" name="Table 7">
            <a:extLst>
              <a:ext uri="{FF2B5EF4-FFF2-40B4-BE49-F238E27FC236}">
                <a16:creationId xmlns:a16="http://schemas.microsoft.com/office/drawing/2014/main" id="{BBF31EED-F370-439C-B64E-B893C946CE2C}"/>
              </a:ext>
            </a:extLst>
          </p:cNvPr>
          <p:cNvGraphicFramePr>
            <a:graphicFrameLocks noGrp="1"/>
          </p:cNvGraphicFramePr>
          <p:nvPr/>
        </p:nvGraphicFramePr>
        <p:xfrm>
          <a:off x="581067" y="1617702"/>
          <a:ext cx="2926080" cy="775691"/>
        </p:xfrm>
        <a:graphic>
          <a:graphicData uri="http://schemas.openxmlformats.org/drawingml/2006/table">
            <a:tbl>
              <a:tblPr firstRow="1" bandRow="1">
                <a:tableStyleId>{C4B1156A-380E-4F78-BDF5-A606A8083BF9}</a:tableStyleId>
              </a:tblPr>
              <a:tblGrid>
                <a:gridCol w="1105120">
                  <a:extLst>
                    <a:ext uri="{9D8B030D-6E8A-4147-A177-3AD203B41FA5}">
                      <a16:colId xmlns:a16="http://schemas.microsoft.com/office/drawing/2014/main" val="3271034726"/>
                    </a:ext>
                  </a:extLst>
                </a:gridCol>
                <a:gridCol w="1820960">
                  <a:extLst>
                    <a:ext uri="{9D8B030D-6E8A-4147-A177-3AD203B41FA5}">
                      <a16:colId xmlns:a16="http://schemas.microsoft.com/office/drawing/2014/main" val="3748109729"/>
                    </a:ext>
                  </a:extLst>
                </a:gridCol>
              </a:tblGrid>
              <a:tr h="318491">
                <a:tc>
                  <a:txBody>
                    <a:bodyPr/>
                    <a:lstStyle/>
                    <a:p>
                      <a:pPr algn="ctr"/>
                      <a:r>
                        <a:rPr lang="en-US" sz="1200" dirty="0">
                          <a:solidFill>
                            <a:srgbClr val="002060"/>
                          </a:solidFill>
                          <a:latin typeface="Arial" panose="020B0604020202020204" pitchFamily="34" charset="0"/>
                          <a:cs typeface="Arial" panose="020B0604020202020204" pitchFamily="34" charset="0"/>
                        </a:rPr>
                        <a:t>Available Funding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50000"/>
                        <a:lumOff val="50000"/>
                      </a:schemeClr>
                    </a:solidFill>
                  </a:tcPr>
                </a:tc>
                <a:tc>
                  <a:txBody>
                    <a:bodyPr/>
                    <a:lstStyle/>
                    <a:p>
                      <a:pPr algn="ctr"/>
                      <a:r>
                        <a:rPr lang="en-US" sz="1200" dirty="0">
                          <a:solidFill>
                            <a:srgbClr val="002060"/>
                          </a:solidFill>
                          <a:latin typeface="Arial" panose="020B0604020202020204" pitchFamily="34" charset="0"/>
                          <a:cs typeface="Arial" panose="020B0604020202020204" pitchFamily="34" charset="0"/>
                        </a:rPr>
                        <a:t>Programming Status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1766371761"/>
                  </a:ext>
                </a:extLst>
              </a:tr>
              <a:tr h="318491">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$9.4B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lumOff val="50000"/>
                      </a:schemeClr>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$2.88B Over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4251576078"/>
                  </a:ext>
                </a:extLst>
              </a:tr>
            </a:tbl>
          </a:graphicData>
        </a:graphic>
      </p:graphicFrame>
      <p:sp>
        <p:nvSpPr>
          <p:cNvPr id="11" name="Content Placeholder 1">
            <a:extLst>
              <a:ext uri="{FF2B5EF4-FFF2-40B4-BE49-F238E27FC236}">
                <a16:creationId xmlns:a16="http://schemas.microsoft.com/office/drawing/2014/main" id="{49F78629-6D03-4808-AEF3-26481BD6E54B}"/>
              </a:ext>
            </a:extLst>
          </p:cNvPr>
          <p:cNvSpPr>
            <a:spLocks noGrp="1"/>
          </p:cNvSpPr>
          <p:nvPr>
            <p:ph idx="1"/>
          </p:nvPr>
        </p:nvSpPr>
        <p:spPr>
          <a:xfrm>
            <a:off x="115481" y="4744528"/>
            <a:ext cx="6655809" cy="1238486"/>
          </a:xfrm>
        </p:spPr>
        <p:txBody>
          <a:bodyPr/>
          <a:lstStyle/>
          <a:p>
            <a:pPr marL="0" indent="0">
              <a:buNone/>
            </a:pPr>
            <a:r>
              <a:rPr lang="en-US" dirty="0"/>
              <a:t>Available funding based on 2024-2033 timeframe</a:t>
            </a:r>
          </a:p>
          <a:p>
            <a:pPr marL="0" indent="0">
              <a:buNone/>
            </a:pPr>
            <a:endParaRPr lang="en-US" dirty="0"/>
          </a:p>
        </p:txBody>
      </p:sp>
      <p:sp>
        <p:nvSpPr>
          <p:cNvPr id="2" name="Slide Number Placeholder 1">
            <a:extLst>
              <a:ext uri="{FF2B5EF4-FFF2-40B4-BE49-F238E27FC236}">
                <a16:creationId xmlns:a16="http://schemas.microsoft.com/office/drawing/2014/main" id="{67C549BD-81E8-6A74-9A17-D7D9DA95769E}"/>
              </a:ext>
            </a:extLst>
          </p:cNvPr>
          <p:cNvSpPr>
            <a:spLocks noGrp="1"/>
          </p:cNvSpPr>
          <p:nvPr>
            <p:ph type="sldNum" sz="quarter" idx="4"/>
          </p:nvPr>
        </p:nvSpPr>
        <p:spPr/>
        <p:txBody>
          <a:bodyPr/>
          <a:lstStyle/>
          <a:p>
            <a:fld id="{71AF279C-F903-5C4F-9E12-139067057548}" type="slidenum">
              <a:rPr lang="en-US" smtClean="0"/>
              <a:pPr/>
              <a:t>31</a:t>
            </a:fld>
            <a:endParaRPr lang="en-US" dirty="0"/>
          </a:p>
        </p:txBody>
      </p:sp>
    </p:spTree>
    <p:extLst>
      <p:ext uri="{BB962C8B-B14F-4D97-AF65-F5344CB8AC3E}">
        <p14:creationId xmlns:p14="http://schemas.microsoft.com/office/powerpoint/2010/main" val="346259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96515-F238-1246-8181-4E56D6A965D5}"/>
              </a:ext>
            </a:extLst>
          </p:cNvPr>
          <p:cNvSpPr>
            <a:spLocks noGrp="1"/>
          </p:cNvSpPr>
          <p:nvPr>
            <p:ph type="title"/>
          </p:nvPr>
        </p:nvSpPr>
        <p:spPr>
          <a:xfrm>
            <a:off x="428499" y="434973"/>
            <a:ext cx="11235351" cy="286997"/>
          </a:xfrm>
        </p:spPr>
        <p:txBody>
          <a:bodyPr/>
          <a:lstStyle/>
          <a:p>
            <a:r>
              <a:rPr lang="en-US" dirty="0"/>
              <a:t>P7.0 Funding Availability – For funding of uncommitted or new projects</a:t>
            </a:r>
          </a:p>
        </p:txBody>
      </p:sp>
      <p:sp>
        <p:nvSpPr>
          <p:cNvPr id="5" name="Text Placeholder 4">
            <a:extLst>
              <a:ext uri="{FF2B5EF4-FFF2-40B4-BE49-F238E27FC236}">
                <a16:creationId xmlns:a16="http://schemas.microsoft.com/office/drawing/2014/main" id="{C09A73FB-A97E-AB47-81D4-EFA4F1D7268A}"/>
              </a:ext>
            </a:extLst>
          </p:cNvPr>
          <p:cNvSpPr>
            <a:spLocks noGrp="1"/>
          </p:cNvSpPr>
          <p:nvPr>
            <p:ph type="body" sz="quarter" idx="10"/>
          </p:nvPr>
        </p:nvSpPr>
        <p:spPr/>
        <p:txBody>
          <a:bodyPr/>
          <a:lstStyle/>
          <a:p>
            <a:r>
              <a:rPr lang="en-US" dirty="0"/>
              <a:t>As of May 17, 2024.</a:t>
            </a:r>
          </a:p>
        </p:txBody>
      </p:sp>
      <p:sp>
        <p:nvSpPr>
          <p:cNvPr id="13" name="TextBox 12">
            <a:extLst>
              <a:ext uri="{FF2B5EF4-FFF2-40B4-BE49-F238E27FC236}">
                <a16:creationId xmlns:a16="http://schemas.microsoft.com/office/drawing/2014/main" id="{A10DDFBF-1592-4D94-A1D4-3A7F9BD2F8F2}"/>
              </a:ext>
            </a:extLst>
          </p:cNvPr>
          <p:cNvSpPr txBox="1"/>
          <p:nvPr/>
        </p:nvSpPr>
        <p:spPr>
          <a:xfrm>
            <a:off x="581067" y="1094715"/>
            <a:ext cx="2926080" cy="338554"/>
          </a:xfrm>
          <a:prstGeom prst="rect">
            <a:avLst/>
          </a:prstGeom>
          <a:solidFill>
            <a:srgbClr val="ECF0F3"/>
          </a:solidFill>
        </p:spPr>
        <p:txBody>
          <a:bodyPr wrap="square" rtlCol="0" anchor="ctr" anchorCtr="0">
            <a:spAutoFit/>
          </a:bodyPr>
          <a:lstStyle/>
          <a:p>
            <a:pPr algn="ctr"/>
            <a:r>
              <a:rPr lang="en-US" sz="1600" b="1" dirty="0">
                <a:solidFill>
                  <a:schemeClr val="tx2">
                    <a:lumMod val="50000"/>
                    <a:lumOff val="50000"/>
                  </a:schemeClr>
                </a:solidFill>
                <a:latin typeface="TransportNewLight_gdi" pitchFamily="2" charset="0"/>
              </a:rPr>
              <a:t>Statewide Mobility</a:t>
            </a:r>
          </a:p>
        </p:txBody>
      </p:sp>
      <p:sp>
        <p:nvSpPr>
          <p:cNvPr id="14" name="TextBox 13">
            <a:extLst>
              <a:ext uri="{FF2B5EF4-FFF2-40B4-BE49-F238E27FC236}">
                <a16:creationId xmlns:a16="http://schemas.microsoft.com/office/drawing/2014/main" id="{DC1CB2C8-5B87-4460-B578-D658AC39E5F4}"/>
              </a:ext>
            </a:extLst>
          </p:cNvPr>
          <p:cNvSpPr txBox="1"/>
          <p:nvPr/>
        </p:nvSpPr>
        <p:spPr>
          <a:xfrm>
            <a:off x="3992881" y="1094715"/>
            <a:ext cx="3566159" cy="338554"/>
          </a:xfrm>
          <a:prstGeom prst="rect">
            <a:avLst/>
          </a:prstGeom>
          <a:solidFill>
            <a:srgbClr val="ECF0F3"/>
          </a:solidFill>
        </p:spPr>
        <p:txBody>
          <a:bodyPr wrap="square" rtlCol="0" anchor="ctr" anchorCtr="0">
            <a:spAutoFit/>
          </a:bodyPr>
          <a:lstStyle/>
          <a:p>
            <a:pPr algn="ctr"/>
            <a:r>
              <a:rPr lang="en-US" sz="1600" b="1" dirty="0">
                <a:solidFill>
                  <a:srgbClr val="008000"/>
                </a:solidFill>
                <a:latin typeface="TransportNewLight_gdi" pitchFamily="2" charset="0"/>
              </a:rPr>
              <a:t>Regional Impact</a:t>
            </a:r>
          </a:p>
        </p:txBody>
      </p:sp>
      <p:sp>
        <p:nvSpPr>
          <p:cNvPr id="15" name="TextBox 14">
            <a:extLst>
              <a:ext uri="{FF2B5EF4-FFF2-40B4-BE49-F238E27FC236}">
                <a16:creationId xmlns:a16="http://schemas.microsoft.com/office/drawing/2014/main" id="{AEBF3962-BAD1-4544-836C-581D73F26D0D}"/>
              </a:ext>
            </a:extLst>
          </p:cNvPr>
          <p:cNvSpPr txBox="1"/>
          <p:nvPr/>
        </p:nvSpPr>
        <p:spPr>
          <a:xfrm>
            <a:off x="8044774" y="1094715"/>
            <a:ext cx="3566159" cy="338554"/>
          </a:xfrm>
          <a:prstGeom prst="rect">
            <a:avLst/>
          </a:prstGeom>
          <a:solidFill>
            <a:srgbClr val="ECF0F3"/>
          </a:solidFill>
        </p:spPr>
        <p:txBody>
          <a:bodyPr wrap="square" rtlCol="0" anchor="ctr" anchorCtr="0">
            <a:spAutoFit/>
          </a:bodyPr>
          <a:lstStyle/>
          <a:p>
            <a:pPr algn="ctr"/>
            <a:r>
              <a:rPr lang="en-US" sz="1600" b="1" dirty="0">
                <a:solidFill>
                  <a:srgbClr val="FF9900"/>
                </a:solidFill>
                <a:latin typeface="TransportNewLight_gdi" pitchFamily="2" charset="0"/>
              </a:rPr>
              <a:t>Division Needs</a:t>
            </a:r>
          </a:p>
        </p:txBody>
      </p:sp>
      <p:graphicFrame>
        <p:nvGraphicFramePr>
          <p:cNvPr id="16" name="Table 7">
            <a:extLst>
              <a:ext uri="{FF2B5EF4-FFF2-40B4-BE49-F238E27FC236}">
                <a16:creationId xmlns:a16="http://schemas.microsoft.com/office/drawing/2014/main" id="{77ED10AD-56B1-4DD2-9B28-A62E1ACD485E}"/>
              </a:ext>
            </a:extLst>
          </p:cNvPr>
          <p:cNvGraphicFramePr>
            <a:graphicFrameLocks noGrp="1"/>
          </p:cNvGraphicFramePr>
          <p:nvPr>
            <p:extLst>
              <p:ext uri="{D42A27DB-BD31-4B8C-83A1-F6EECF244321}">
                <p14:modId xmlns:p14="http://schemas.microsoft.com/office/powerpoint/2010/main" val="3244169945"/>
              </p:ext>
            </p:extLst>
          </p:nvPr>
        </p:nvGraphicFramePr>
        <p:xfrm>
          <a:off x="8044773" y="1617702"/>
          <a:ext cx="3491049" cy="4777365"/>
        </p:xfrm>
        <a:graphic>
          <a:graphicData uri="http://schemas.openxmlformats.org/drawingml/2006/table">
            <a:tbl>
              <a:tblPr firstRow="1" bandRow="1">
                <a:tableStyleId>{C4B1156A-380E-4F78-BDF5-A606A8083BF9}</a:tableStyleId>
              </a:tblPr>
              <a:tblGrid>
                <a:gridCol w="1437491">
                  <a:extLst>
                    <a:ext uri="{9D8B030D-6E8A-4147-A177-3AD203B41FA5}">
                      <a16:colId xmlns:a16="http://schemas.microsoft.com/office/drawing/2014/main" val="1954866442"/>
                    </a:ext>
                  </a:extLst>
                </a:gridCol>
                <a:gridCol w="2053558">
                  <a:extLst>
                    <a:ext uri="{9D8B030D-6E8A-4147-A177-3AD203B41FA5}">
                      <a16:colId xmlns:a16="http://schemas.microsoft.com/office/drawing/2014/main" val="3271034726"/>
                    </a:ext>
                  </a:extLst>
                </a:gridCol>
              </a:tblGrid>
              <a:tr h="318491">
                <a:tc>
                  <a:txBody>
                    <a:bodyPr/>
                    <a:lstStyle/>
                    <a:p>
                      <a:pPr algn="ctr"/>
                      <a:r>
                        <a:rPr lang="en-US" sz="1200" dirty="0">
                          <a:solidFill>
                            <a:srgbClr val="002060"/>
                          </a:solidFill>
                          <a:latin typeface="Arial" panose="020B0604020202020204" pitchFamily="34" charset="0"/>
                          <a:cs typeface="Arial" panose="020B0604020202020204" pitchFamily="34" charset="0"/>
                        </a:rPr>
                        <a:t>Division</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tc>
                  <a:txBody>
                    <a:bodyPr/>
                    <a:lstStyle/>
                    <a:p>
                      <a:pPr algn="ctr"/>
                      <a:r>
                        <a:rPr lang="en-US" sz="1200" dirty="0">
                          <a:solidFill>
                            <a:srgbClr val="002060"/>
                          </a:solidFill>
                          <a:latin typeface="Arial" panose="020B0604020202020204" pitchFamily="34" charset="0"/>
                          <a:cs typeface="Arial" panose="020B0604020202020204" pitchFamily="34" charset="0"/>
                        </a:rPr>
                        <a:t>Available Funding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extLst>
                  <a:ext uri="{0D108BD9-81ED-4DB2-BD59-A6C34878D82A}">
                    <a16:rowId xmlns:a16="http://schemas.microsoft.com/office/drawing/2014/main" val="176637176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lang="en-US" sz="1200" b="0" i="0" u="none" strike="noStrike" dirty="0">
                          <a:solidFill>
                            <a:srgbClr val="FF0000"/>
                          </a:solidFill>
                          <a:effectLst/>
                          <a:latin typeface="Arial" panose="020B0604020202020204" pitchFamily="34" charset="0"/>
                          <a:cs typeface="Arial" panose="020B0604020202020204" pitchFamily="34" charset="0"/>
                        </a:rPr>
                        <a:t>-$19M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4251576078"/>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2</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cs typeface="Arial" panose="020B0604020202020204" pitchFamily="34" charset="0"/>
                        </a:rPr>
                        <a:t>-$85M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267829683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3</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cs typeface="Arial" panose="020B0604020202020204" pitchFamily="34" charset="0"/>
                        </a:rPr>
                        <a:t>-$54M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4294733512"/>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4</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$24M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22070573"/>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5</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cs typeface="Arial" panose="020B0604020202020204" pitchFamily="34" charset="0"/>
                        </a:rPr>
                        <a:t>-$107M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452208450"/>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6</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$126M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2434265626"/>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7</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$184M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1695105162"/>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8</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$113M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4083404358"/>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9</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cs typeface="Arial" panose="020B0604020202020204" pitchFamily="34" charset="0"/>
                        </a:rPr>
                        <a:t>-$15M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172784079"/>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10</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cs typeface="Arial" panose="020B0604020202020204" pitchFamily="34" charset="0"/>
                        </a:rPr>
                        <a:t>-$108M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66439015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11</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$40M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959239244"/>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12</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cs typeface="Arial" panose="020B0604020202020204" pitchFamily="34" charset="0"/>
                        </a:rPr>
                        <a:t>-$72M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846171304"/>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13</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cs typeface="Arial" panose="020B0604020202020204" pitchFamily="34" charset="0"/>
                        </a:rPr>
                        <a:t>-$52M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153554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14</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cs typeface="Arial" panose="020B0604020202020204" pitchFamily="34" charset="0"/>
                        </a:rPr>
                        <a:t>$51M</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9900"/>
                    </a:solidFill>
                  </a:tcPr>
                </a:tc>
                <a:extLst>
                  <a:ext uri="{0D108BD9-81ED-4DB2-BD59-A6C34878D82A}">
                    <a16:rowId xmlns:a16="http://schemas.microsoft.com/office/drawing/2014/main" val="202529087"/>
                  </a:ext>
                </a:extLst>
              </a:tr>
            </a:tbl>
          </a:graphicData>
        </a:graphic>
      </p:graphicFrame>
      <p:graphicFrame>
        <p:nvGraphicFramePr>
          <p:cNvPr id="17" name="Table 7">
            <a:extLst>
              <a:ext uri="{FF2B5EF4-FFF2-40B4-BE49-F238E27FC236}">
                <a16:creationId xmlns:a16="http://schemas.microsoft.com/office/drawing/2014/main" id="{3139437F-CEE4-425D-A335-5624D7B5DAF2}"/>
              </a:ext>
            </a:extLst>
          </p:cNvPr>
          <p:cNvGraphicFramePr>
            <a:graphicFrameLocks noGrp="1"/>
          </p:cNvGraphicFramePr>
          <p:nvPr>
            <p:extLst>
              <p:ext uri="{D42A27DB-BD31-4B8C-83A1-F6EECF244321}">
                <p14:modId xmlns:p14="http://schemas.microsoft.com/office/powerpoint/2010/main" val="2116702579"/>
              </p:ext>
            </p:extLst>
          </p:nvPr>
        </p:nvGraphicFramePr>
        <p:xfrm>
          <a:off x="3992880" y="1617702"/>
          <a:ext cx="3491049" cy="2686637"/>
        </p:xfrm>
        <a:graphic>
          <a:graphicData uri="http://schemas.openxmlformats.org/drawingml/2006/table">
            <a:tbl>
              <a:tblPr firstRow="1" bandRow="1">
                <a:tableStyleId>{C4B1156A-380E-4F78-BDF5-A606A8083BF9}</a:tableStyleId>
              </a:tblPr>
              <a:tblGrid>
                <a:gridCol w="2184291">
                  <a:extLst>
                    <a:ext uri="{9D8B030D-6E8A-4147-A177-3AD203B41FA5}">
                      <a16:colId xmlns:a16="http://schemas.microsoft.com/office/drawing/2014/main" val="1954866442"/>
                    </a:ext>
                  </a:extLst>
                </a:gridCol>
                <a:gridCol w="1306758">
                  <a:extLst>
                    <a:ext uri="{9D8B030D-6E8A-4147-A177-3AD203B41FA5}">
                      <a16:colId xmlns:a16="http://schemas.microsoft.com/office/drawing/2014/main" val="3271034726"/>
                    </a:ext>
                  </a:extLst>
                </a:gridCol>
              </a:tblGrid>
              <a:tr h="318491">
                <a:tc>
                  <a:txBody>
                    <a:bodyPr/>
                    <a:lstStyle/>
                    <a:p>
                      <a:pPr algn="ctr"/>
                      <a:r>
                        <a:rPr lang="en-US" sz="1200" b="1" dirty="0">
                          <a:solidFill>
                            <a:srgbClr val="002060"/>
                          </a:solidFill>
                          <a:latin typeface="Arial" panose="020B0604020202020204" pitchFamily="34" charset="0"/>
                          <a:cs typeface="Arial" panose="020B0604020202020204" pitchFamily="34" charset="0"/>
                        </a:rPr>
                        <a:t>Region</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8000"/>
                    </a:solidFill>
                  </a:tcPr>
                </a:tc>
                <a:tc>
                  <a:txBody>
                    <a:bodyPr/>
                    <a:lstStyle/>
                    <a:p>
                      <a:pPr algn="ctr"/>
                      <a:r>
                        <a:rPr lang="en-US" sz="1200" dirty="0">
                          <a:solidFill>
                            <a:srgbClr val="002060"/>
                          </a:solidFill>
                          <a:latin typeface="Arial" panose="020B0604020202020204" pitchFamily="34" charset="0"/>
                          <a:cs typeface="Arial" panose="020B0604020202020204" pitchFamily="34" charset="0"/>
                        </a:rPr>
                        <a:t>Available Funding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8000"/>
                    </a:solidFill>
                  </a:tcPr>
                </a:tc>
                <a:extLst>
                  <a:ext uri="{0D108BD9-81ED-4DB2-BD59-A6C34878D82A}">
                    <a16:rowId xmlns:a16="http://schemas.microsoft.com/office/drawing/2014/main" val="176637176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A (D1 &amp; D4)</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FF0000"/>
                          </a:solidFill>
                          <a:effectLst/>
                          <a:latin typeface="Arial" panose="020B0604020202020204" pitchFamily="34" charset="0"/>
                          <a:cs typeface="Arial" panose="020B0604020202020204" pitchFamily="34" charset="0"/>
                        </a:rPr>
                        <a:t>-$228M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4251576078"/>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B (D2 &amp; D3)</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FF0000"/>
                          </a:solidFill>
                          <a:effectLst/>
                          <a:latin typeface="Arial" panose="020B0604020202020204" pitchFamily="34" charset="0"/>
                          <a:cs typeface="Arial" panose="020B0604020202020204" pitchFamily="34" charset="0"/>
                        </a:rPr>
                        <a:t>-$32M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2678296831"/>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C (D5 &amp; D6)</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$992M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4294733512"/>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D (D7 &amp; D9)</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$458M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22070573"/>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E (D8 &amp; D10)</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FF0000"/>
                          </a:solidFill>
                          <a:effectLst/>
                          <a:latin typeface="Arial" panose="020B0604020202020204" pitchFamily="34" charset="0"/>
                          <a:cs typeface="Arial" panose="020B0604020202020204" pitchFamily="34" charset="0"/>
                        </a:rPr>
                        <a:t>-$471M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3452208450"/>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F (D11 &amp; D12)</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$8M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2434265626"/>
                  </a:ext>
                </a:extLst>
              </a:tr>
              <a:tr h="318491">
                <a:tc>
                  <a:txBody>
                    <a:bodyPr/>
                    <a:lstStyle/>
                    <a:p>
                      <a:pPr algn="ctr"/>
                      <a:r>
                        <a:rPr lang="en-US" sz="1200" dirty="0">
                          <a:solidFill>
                            <a:srgbClr val="002060"/>
                          </a:solidFill>
                          <a:latin typeface="Arial" panose="020B0604020202020204" pitchFamily="34" charset="0"/>
                          <a:cs typeface="Arial" panose="020B0604020202020204" pitchFamily="34" charset="0"/>
                        </a:rPr>
                        <a:t>G (D13 &amp; D14)</a:t>
                      </a:r>
                    </a:p>
                  </a:txBody>
                  <a:tcPr marL="45720" marR="45720" anchor="ctr">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fontAlgn="b"/>
                      <a:r>
                        <a:rPr lang="en-US" sz="1200" b="0" i="0" u="none" strike="noStrike" dirty="0">
                          <a:solidFill>
                            <a:srgbClr val="FF0000"/>
                          </a:solidFill>
                          <a:effectLst/>
                          <a:latin typeface="Arial" panose="020B0604020202020204" pitchFamily="34" charset="0"/>
                          <a:cs typeface="Arial" panose="020B0604020202020204" pitchFamily="34" charset="0"/>
                        </a:rPr>
                        <a:t>-$191M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1695105162"/>
                  </a:ext>
                </a:extLst>
              </a:tr>
            </a:tbl>
          </a:graphicData>
        </a:graphic>
      </p:graphicFrame>
      <p:graphicFrame>
        <p:nvGraphicFramePr>
          <p:cNvPr id="18" name="Table 7">
            <a:extLst>
              <a:ext uri="{FF2B5EF4-FFF2-40B4-BE49-F238E27FC236}">
                <a16:creationId xmlns:a16="http://schemas.microsoft.com/office/drawing/2014/main" id="{BBF31EED-F370-439C-B64E-B893C946CE2C}"/>
              </a:ext>
            </a:extLst>
          </p:cNvPr>
          <p:cNvGraphicFramePr>
            <a:graphicFrameLocks noGrp="1"/>
          </p:cNvGraphicFramePr>
          <p:nvPr>
            <p:extLst>
              <p:ext uri="{D42A27DB-BD31-4B8C-83A1-F6EECF244321}">
                <p14:modId xmlns:p14="http://schemas.microsoft.com/office/powerpoint/2010/main" val="218388385"/>
              </p:ext>
            </p:extLst>
          </p:nvPr>
        </p:nvGraphicFramePr>
        <p:xfrm>
          <a:off x="581067" y="1617702"/>
          <a:ext cx="2926080" cy="636982"/>
        </p:xfrm>
        <a:graphic>
          <a:graphicData uri="http://schemas.openxmlformats.org/drawingml/2006/table">
            <a:tbl>
              <a:tblPr firstRow="1" bandRow="1">
                <a:tableStyleId>{C4B1156A-380E-4F78-BDF5-A606A8083BF9}</a:tableStyleId>
              </a:tblPr>
              <a:tblGrid>
                <a:gridCol w="2809240">
                  <a:extLst>
                    <a:ext uri="{9D8B030D-6E8A-4147-A177-3AD203B41FA5}">
                      <a16:colId xmlns:a16="http://schemas.microsoft.com/office/drawing/2014/main" val="3271034726"/>
                    </a:ext>
                  </a:extLst>
                </a:gridCol>
                <a:gridCol w="116840">
                  <a:extLst>
                    <a:ext uri="{9D8B030D-6E8A-4147-A177-3AD203B41FA5}">
                      <a16:colId xmlns:a16="http://schemas.microsoft.com/office/drawing/2014/main" val="3748109729"/>
                    </a:ext>
                  </a:extLst>
                </a:gridCol>
              </a:tblGrid>
              <a:tr h="318491">
                <a:tc>
                  <a:txBody>
                    <a:bodyPr/>
                    <a:lstStyle/>
                    <a:p>
                      <a:pPr algn="ctr"/>
                      <a:r>
                        <a:rPr lang="en-US" sz="1200" dirty="0">
                          <a:solidFill>
                            <a:srgbClr val="002060"/>
                          </a:solidFill>
                          <a:latin typeface="Arial" panose="020B0604020202020204" pitchFamily="34" charset="0"/>
                          <a:cs typeface="Arial" panose="020B0604020202020204" pitchFamily="34" charset="0"/>
                        </a:rPr>
                        <a:t>Available Funding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50000"/>
                        <a:lumOff val="50000"/>
                      </a:schemeClr>
                    </a:solidFill>
                  </a:tcPr>
                </a:tc>
                <a:tc>
                  <a:txBody>
                    <a:bodyPr/>
                    <a:lstStyle/>
                    <a:p>
                      <a:pPr algn="ctr"/>
                      <a:endParaRPr lang="en-US" sz="1200" dirty="0">
                        <a:solidFill>
                          <a:srgbClr val="002060"/>
                        </a:solidFill>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1766371761"/>
                  </a:ext>
                </a:extLst>
              </a:tr>
              <a:tr h="318491">
                <a:tc>
                  <a:txBody>
                    <a:bodyPr/>
                    <a:lstStyle/>
                    <a:p>
                      <a:pPr algn="ctr" fontAlgn="b"/>
                      <a:r>
                        <a:rPr lang="en-US" sz="1200" b="0" i="0" u="none" strike="noStrike" dirty="0">
                          <a:solidFill>
                            <a:srgbClr val="002060"/>
                          </a:solidFill>
                          <a:effectLst/>
                          <a:latin typeface="Arial" panose="020B0604020202020204" pitchFamily="34" charset="0"/>
                          <a:cs typeface="Arial" panose="020B0604020202020204" pitchFamily="34" charset="0"/>
                        </a:rPr>
                        <a:t>$1.033B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lumOff val="50000"/>
                      </a:schemeClr>
                    </a:solidFill>
                  </a:tcPr>
                </a:tc>
                <a:tc>
                  <a:txBody>
                    <a:bodyPr/>
                    <a:lstStyle/>
                    <a:p>
                      <a:pPr algn="ctr" fontAlgn="b"/>
                      <a:endParaRPr lang="en-US" sz="12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4251576078"/>
                  </a:ext>
                </a:extLst>
              </a:tr>
            </a:tbl>
          </a:graphicData>
        </a:graphic>
      </p:graphicFrame>
      <p:sp>
        <p:nvSpPr>
          <p:cNvPr id="11" name="Content Placeholder 1">
            <a:extLst>
              <a:ext uri="{FF2B5EF4-FFF2-40B4-BE49-F238E27FC236}">
                <a16:creationId xmlns:a16="http://schemas.microsoft.com/office/drawing/2014/main" id="{49F78629-6D03-4808-AEF3-26481BD6E54B}"/>
              </a:ext>
            </a:extLst>
          </p:cNvPr>
          <p:cNvSpPr>
            <a:spLocks noGrp="1"/>
          </p:cNvSpPr>
          <p:nvPr>
            <p:ph idx="1"/>
          </p:nvPr>
        </p:nvSpPr>
        <p:spPr>
          <a:xfrm>
            <a:off x="115481" y="4744528"/>
            <a:ext cx="6655809" cy="1238486"/>
          </a:xfrm>
        </p:spPr>
        <p:txBody>
          <a:bodyPr/>
          <a:lstStyle/>
          <a:p>
            <a:pPr marL="0" indent="0">
              <a:buNone/>
            </a:pPr>
            <a:r>
              <a:rPr lang="en-US" dirty="0"/>
              <a:t>Available funding based on snapshot taken May 17, 2024. This is the amount available to add to the STI program.</a:t>
            </a:r>
          </a:p>
          <a:p>
            <a:pPr marL="0" indent="0">
              <a:buNone/>
            </a:pPr>
            <a:endParaRPr lang="en-US" dirty="0"/>
          </a:p>
        </p:txBody>
      </p:sp>
      <p:sp>
        <p:nvSpPr>
          <p:cNvPr id="2" name="Slide Number Placeholder 1">
            <a:extLst>
              <a:ext uri="{FF2B5EF4-FFF2-40B4-BE49-F238E27FC236}">
                <a16:creationId xmlns:a16="http://schemas.microsoft.com/office/drawing/2014/main" id="{A247B301-580A-0B4A-9D59-FFE84FED0BE0}"/>
              </a:ext>
            </a:extLst>
          </p:cNvPr>
          <p:cNvSpPr>
            <a:spLocks noGrp="1"/>
          </p:cNvSpPr>
          <p:nvPr>
            <p:ph type="sldNum" sz="quarter" idx="4"/>
          </p:nvPr>
        </p:nvSpPr>
        <p:spPr/>
        <p:txBody>
          <a:bodyPr/>
          <a:lstStyle/>
          <a:p>
            <a:fld id="{71AF279C-F903-5C4F-9E12-139067057548}" type="slidenum">
              <a:rPr lang="en-US" smtClean="0"/>
              <a:pPr/>
              <a:t>32</a:t>
            </a:fld>
            <a:endParaRPr lang="en-US" dirty="0"/>
          </a:p>
        </p:txBody>
      </p:sp>
    </p:spTree>
    <p:extLst>
      <p:ext uri="{BB962C8B-B14F-4D97-AF65-F5344CB8AC3E}">
        <p14:creationId xmlns:p14="http://schemas.microsoft.com/office/powerpoint/2010/main" val="173687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D800DF-A573-485A-8DDB-FD71E49A7444}"/>
              </a:ext>
            </a:extLst>
          </p:cNvPr>
          <p:cNvSpPr>
            <a:spLocks noGrp="1"/>
          </p:cNvSpPr>
          <p:nvPr>
            <p:ph type="title"/>
          </p:nvPr>
        </p:nvSpPr>
        <p:spPr>
          <a:xfrm>
            <a:off x="1239627" y="716922"/>
            <a:ext cx="8686800" cy="914400"/>
          </a:xfrm>
        </p:spPr>
        <p:txBody>
          <a:bodyPr>
            <a:noAutofit/>
          </a:bodyPr>
          <a:lstStyle/>
          <a:p>
            <a:pPr>
              <a:defRPr/>
            </a:pPr>
            <a:r>
              <a:rPr lang="en-US" dirty="0">
                <a:ea typeface="MS PGothic" pitchFamily="34" charset="-128"/>
              </a:rPr>
              <a:t>Let’s say your priority project was not selected. There could be opportunities for Alternate Funding Options for Mobility / Modernization Projects </a:t>
            </a:r>
          </a:p>
        </p:txBody>
      </p:sp>
      <p:sp>
        <p:nvSpPr>
          <p:cNvPr id="8" name="Text Placeholder 5">
            <a:extLst>
              <a:ext uri="{FF2B5EF4-FFF2-40B4-BE49-F238E27FC236}">
                <a16:creationId xmlns:a16="http://schemas.microsoft.com/office/drawing/2014/main" id="{E0EA3A74-852B-4C76-9988-EAE03F73CBF6}"/>
              </a:ext>
            </a:extLst>
          </p:cNvPr>
          <p:cNvSpPr txBox="1">
            <a:spLocks/>
          </p:cNvSpPr>
          <p:nvPr/>
        </p:nvSpPr>
        <p:spPr bwMode="auto">
          <a:xfrm>
            <a:off x="2528494" y="2581275"/>
            <a:ext cx="6492240" cy="4762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rgbClr val="595959"/>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Spot Safety / Hwy Safety Improvement		</a:t>
            </a:r>
          </a:p>
        </p:txBody>
      </p:sp>
      <p:sp>
        <p:nvSpPr>
          <p:cNvPr id="10" name="Text Placeholder 5">
            <a:extLst>
              <a:ext uri="{FF2B5EF4-FFF2-40B4-BE49-F238E27FC236}">
                <a16:creationId xmlns:a16="http://schemas.microsoft.com/office/drawing/2014/main" id="{724C3D18-91FF-434F-8B13-CC92DE5BAFC1}"/>
              </a:ext>
            </a:extLst>
          </p:cNvPr>
          <p:cNvSpPr txBox="1">
            <a:spLocks/>
          </p:cNvSpPr>
          <p:nvPr/>
        </p:nvSpPr>
        <p:spPr bwMode="auto">
          <a:xfrm>
            <a:off x="2542169" y="3640259"/>
            <a:ext cx="6492240" cy="4762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rgbClr val="595959"/>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Spot Mobility										  </a:t>
            </a:r>
          </a:p>
        </p:txBody>
      </p:sp>
      <p:sp>
        <p:nvSpPr>
          <p:cNvPr id="11" name="Text Placeholder 5">
            <a:extLst>
              <a:ext uri="{FF2B5EF4-FFF2-40B4-BE49-F238E27FC236}">
                <a16:creationId xmlns:a16="http://schemas.microsoft.com/office/drawing/2014/main" id="{108BD550-452D-412B-A514-03813330296D}"/>
              </a:ext>
            </a:extLst>
          </p:cNvPr>
          <p:cNvSpPr txBox="1">
            <a:spLocks/>
          </p:cNvSpPr>
          <p:nvPr/>
        </p:nvSpPr>
        <p:spPr bwMode="auto">
          <a:xfrm>
            <a:off x="2542169" y="4169751"/>
            <a:ext cx="6492240" cy="4762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rgbClr val="595959"/>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Econ. Develop / Small Con / Ind. Access		  </a:t>
            </a:r>
          </a:p>
        </p:txBody>
      </p:sp>
      <p:sp>
        <p:nvSpPr>
          <p:cNvPr id="12" name="Text Placeholder 5">
            <a:extLst>
              <a:ext uri="{FF2B5EF4-FFF2-40B4-BE49-F238E27FC236}">
                <a16:creationId xmlns:a16="http://schemas.microsoft.com/office/drawing/2014/main" id="{868BE4BC-964A-4EE7-8536-B83FCB067E03}"/>
              </a:ext>
            </a:extLst>
          </p:cNvPr>
          <p:cNvSpPr txBox="1">
            <a:spLocks/>
          </p:cNvSpPr>
          <p:nvPr/>
        </p:nvSpPr>
        <p:spPr bwMode="auto">
          <a:xfrm>
            <a:off x="2528494" y="3127270"/>
            <a:ext cx="6492240" cy="47625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rgbClr val="595959"/>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High-Impact &amp; Low-Cost 						  </a:t>
            </a:r>
          </a:p>
        </p:txBody>
      </p:sp>
      <p:sp>
        <p:nvSpPr>
          <p:cNvPr id="2" name="Slide Number Placeholder 1">
            <a:extLst>
              <a:ext uri="{FF2B5EF4-FFF2-40B4-BE49-F238E27FC236}">
                <a16:creationId xmlns:a16="http://schemas.microsoft.com/office/drawing/2014/main" id="{4BA2E686-AB63-F0D8-4557-4C28D5056E5D}"/>
              </a:ext>
            </a:extLst>
          </p:cNvPr>
          <p:cNvSpPr>
            <a:spLocks noGrp="1"/>
          </p:cNvSpPr>
          <p:nvPr>
            <p:ph type="sldNum" sz="quarter" idx="4"/>
          </p:nvPr>
        </p:nvSpPr>
        <p:spPr/>
        <p:txBody>
          <a:bodyPr/>
          <a:lstStyle/>
          <a:p>
            <a:fld id="{71AF279C-F903-5C4F-9E12-139067057548}" type="slidenum">
              <a:rPr lang="en-US" smtClean="0"/>
              <a:pPr/>
              <a:t>33</a:t>
            </a:fld>
            <a:endParaRPr lang="en-US" dirty="0"/>
          </a:p>
        </p:txBody>
      </p:sp>
    </p:spTree>
    <p:extLst>
      <p:ext uri="{BB962C8B-B14F-4D97-AF65-F5344CB8AC3E}">
        <p14:creationId xmlns:p14="http://schemas.microsoft.com/office/powerpoint/2010/main" val="283826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ea typeface="MS PGothic" pitchFamily="34" charset="-128"/>
              </a:rPr>
              <a:t>Spot Safety Funding</a:t>
            </a:r>
          </a:p>
        </p:txBody>
      </p:sp>
      <p:sp>
        <p:nvSpPr>
          <p:cNvPr id="3" name="Content Placeholder 2"/>
          <p:cNvSpPr>
            <a:spLocks noGrp="1"/>
          </p:cNvSpPr>
          <p:nvPr>
            <p:ph type="body" sz="quarter" idx="11"/>
          </p:nvPr>
        </p:nvSpPr>
        <p:spPr>
          <a:xfrm>
            <a:off x="1470378" y="1626775"/>
            <a:ext cx="6629400" cy="4524375"/>
          </a:xfrm>
        </p:spPr>
        <p:txBody>
          <a:bodyPr>
            <a:noAutofit/>
          </a:bodyPr>
          <a:lstStyle/>
          <a:p>
            <a:pPr marL="0" indent="0">
              <a:spcBef>
                <a:spcPts val="0"/>
              </a:spcBef>
              <a:buNone/>
              <a:defRPr/>
            </a:pPr>
            <a:r>
              <a:rPr lang="en-US" sz="2400" dirty="0">
                <a:solidFill>
                  <a:schemeClr val="tx1">
                    <a:lumMod val="65000"/>
                    <a:lumOff val="35000"/>
                  </a:schemeClr>
                </a:solidFill>
                <a:ea typeface="MS PGothic" pitchFamily="34" charset="-128"/>
              </a:rPr>
              <a:t>Funded with state funds ($9 Million per year)</a:t>
            </a:r>
          </a:p>
          <a:p>
            <a:pPr indent="-228600">
              <a:spcBef>
                <a:spcPts val="0"/>
              </a:spcBef>
              <a:defRPr/>
            </a:pPr>
            <a:r>
              <a:rPr lang="en-US" dirty="0">
                <a:solidFill>
                  <a:schemeClr val="tx1">
                    <a:lumMod val="65000"/>
                    <a:lumOff val="35000"/>
                  </a:schemeClr>
                </a:solidFill>
                <a:ea typeface="MS PGothic" pitchFamily="34" charset="-128"/>
              </a:rPr>
              <a:t>Approximately 150 approved projects per year</a:t>
            </a:r>
          </a:p>
          <a:p>
            <a:pPr indent="-228600">
              <a:spcBef>
                <a:spcPts val="0"/>
              </a:spcBef>
              <a:defRPr/>
            </a:pPr>
            <a:endParaRPr lang="en-US" dirty="0">
              <a:solidFill>
                <a:schemeClr val="tx1">
                  <a:lumMod val="65000"/>
                  <a:lumOff val="35000"/>
                </a:schemeClr>
              </a:solidFill>
              <a:ea typeface="MS PGothic" pitchFamily="34" charset="-128"/>
            </a:endParaRPr>
          </a:p>
          <a:p>
            <a:pPr marL="0" indent="0">
              <a:spcBef>
                <a:spcPts val="0"/>
              </a:spcBef>
              <a:buNone/>
              <a:defRPr/>
            </a:pPr>
            <a:r>
              <a:rPr lang="en-US" sz="2400" dirty="0">
                <a:solidFill>
                  <a:schemeClr val="tx1">
                    <a:lumMod val="65000"/>
                    <a:lumOff val="35000"/>
                  </a:schemeClr>
                </a:solidFill>
                <a:ea typeface="MS PGothic" pitchFamily="34" charset="-128"/>
              </a:rPr>
              <a:t>Max funding per project = $400,000</a:t>
            </a:r>
          </a:p>
          <a:p>
            <a:pPr marL="0" indent="0">
              <a:spcBef>
                <a:spcPts val="1800"/>
              </a:spcBef>
              <a:buNone/>
              <a:defRPr/>
            </a:pPr>
            <a:r>
              <a:rPr lang="en-US" sz="2400" dirty="0">
                <a:solidFill>
                  <a:schemeClr val="tx1">
                    <a:lumMod val="65000"/>
                    <a:lumOff val="35000"/>
                  </a:schemeClr>
                </a:solidFill>
                <a:ea typeface="MS PGothic" pitchFamily="34" charset="-128"/>
              </a:rPr>
              <a:t>Typically can be designed and constructed within 18 months of funding approval</a:t>
            </a:r>
          </a:p>
          <a:p>
            <a:pPr marL="0" indent="0">
              <a:spcBef>
                <a:spcPts val="0"/>
              </a:spcBef>
              <a:buNone/>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p:txBody>
      </p:sp>
      <p:sp>
        <p:nvSpPr>
          <p:cNvPr id="4" name="Text Placeholder 3"/>
          <p:cNvSpPr>
            <a:spLocks noGrp="1"/>
          </p:cNvSpPr>
          <p:nvPr>
            <p:ph type="body" sz="quarter" idx="12"/>
          </p:nvPr>
        </p:nvSpPr>
        <p:spPr/>
        <p:txBody>
          <a:bodyPr/>
          <a:lstStyle/>
          <a:p>
            <a:r>
              <a:rPr lang="en-US" dirty="0">
                <a:ea typeface="MS PGothic" pitchFamily="34" charset="-128"/>
              </a:rPr>
              <a:t>Session 1:  I have a transportation need.</a:t>
            </a:r>
            <a:endParaRPr lang="en-US" dirty="0"/>
          </a:p>
        </p:txBody>
      </p:sp>
      <p:pic>
        <p:nvPicPr>
          <p:cNvPr id="6" name="Picture 5"/>
          <p:cNvPicPr>
            <a:picLocks noChangeAspect="1"/>
          </p:cNvPicPr>
          <p:nvPr/>
        </p:nvPicPr>
        <p:blipFill>
          <a:blip r:embed="rId3"/>
          <a:stretch>
            <a:fillRect/>
          </a:stretch>
        </p:blipFill>
        <p:spPr>
          <a:xfrm>
            <a:off x="4038600" y="4267200"/>
            <a:ext cx="1990725" cy="1990725"/>
          </a:xfrm>
          <a:prstGeom prst="rect">
            <a:avLst/>
          </a:prstGeom>
        </p:spPr>
      </p:pic>
      <p:pic>
        <p:nvPicPr>
          <p:cNvPr id="7" name="Picture 6"/>
          <p:cNvPicPr>
            <a:picLocks noChangeAspect="1"/>
          </p:cNvPicPr>
          <p:nvPr/>
        </p:nvPicPr>
        <p:blipFill>
          <a:blip r:embed="rId4"/>
          <a:stretch>
            <a:fillRect/>
          </a:stretch>
        </p:blipFill>
        <p:spPr>
          <a:xfrm>
            <a:off x="1976438" y="4267200"/>
            <a:ext cx="1990725" cy="1990725"/>
          </a:xfrm>
          <a:prstGeom prst="rect">
            <a:avLst/>
          </a:prstGeom>
        </p:spPr>
      </p:pic>
      <p:pic>
        <p:nvPicPr>
          <p:cNvPr id="8" name="Picture 7"/>
          <p:cNvPicPr>
            <a:picLocks noChangeAspect="1"/>
          </p:cNvPicPr>
          <p:nvPr/>
        </p:nvPicPr>
        <p:blipFill>
          <a:blip r:embed="rId5"/>
          <a:stretch>
            <a:fillRect/>
          </a:stretch>
        </p:blipFill>
        <p:spPr>
          <a:xfrm>
            <a:off x="6085113" y="4267200"/>
            <a:ext cx="2084529" cy="1990725"/>
          </a:xfrm>
          <a:prstGeom prst="rect">
            <a:avLst/>
          </a:prstGeom>
        </p:spPr>
      </p:pic>
      <p:pic>
        <p:nvPicPr>
          <p:cNvPr id="9" name="Picture 8"/>
          <p:cNvPicPr>
            <a:picLocks noChangeAspect="1"/>
          </p:cNvPicPr>
          <p:nvPr/>
        </p:nvPicPr>
        <p:blipFill>
          <a:blip r:embed="rId6"/>
          <a:stretch>
            <a:fillRect/>
          </a:stretch>
        </p:blipFill>
        <p:spPr>
          <a:xfrm>
            <a:off x="8247969" y="4267198"/>
            <a:ext cx="1951945" cy="1990726"/>
          </a:xfrm>
          <a:prstGeom prst="rect">
            <a:avLst/>
          </a:prstGeom>
        </p:spPr>
      </p:pic>
      <p:pic>
        <p:nvPicPr>
          <p:cNvPr id="10" name="Picture 9"/>
          <p:cNvPicPr>
            <a:picLocks noChangeAspect="1"/>
          </p:cNvPicPr>
          <p:nvPr/>
        </p:nvPicPr>
        <p:blipFill>
          <a:blip r:embed="rId7"/>
          <a:stretch>
            <a:fillRect/>
          </a:stretch>
        </p:blipFill>
        <p:spPr>
          <a:xfrm>
            <a:off x="8247968" y="2181902"/>
            <a:ext cx="1951946" cy="1951946"/>
          </a:xfrm>
          <a:prstGeom prst="rect">
            <a:avLst/>
          </a:prstGeom>
        </p:spPr>
      </p:pic>
      <p:sp>
        <p:nvSpPr>
          <p:cNvPr id="11" name="Slide Number Placeholder 10">
            <a:extLst>
              <a:ext uri="{FF2B5EF4-FFF2-40B4-BE49-F238E27FC236}">
                <a16:creationId xmlns:a16="http://schemas.microsoft.com/office/drawing/2014/main" id="{2E3EC1E6-7F4A-395C-E509-1712D6CFC9C0}"/>
              </a:ext>
            </a:extLst>
          </p:cNvPr>
          <p:cNvSpPr>
            <a:spLocks noGrp="1"/>
          </p:cNvSpPr>
          <p:nvPr>
            <p:ph type="sldNum" sz="quarter" idx="13"/>
          </p:nvPr>
        </p:nvSpPr>
        <p:spPr/>
        <p:txBody>
          <a:bodyPr/>
          <a:lstStyle/>
          <a:p>
            <a:pPr>
              <a:defRPr/>
            </a:pPr>
            <a:endParaRPr lang="en-US" altLang="en-US" dirty="0"/>
          </a:p>
        </p:txBody>
      </p:sp>
      <p:sp>
        <p:nvSpPr>
          <p:cNvPr id="13" name="TextBox 12">
            <a:extLst>
              <a:ext uri="{FF2B5EF4-FFF2-40B4-BE49-F238E27FC236}">
                <a16:creationId xmlns:a16="http://schemas.microsoft.com/office/drawing/2014/main" id="{C9C8FC67-A141-0156-88B2-DF6DCD633A6D}"/>
              </a:ext>
            </a:extLst>
          </p:cNvPr>
          <p:cNvSpPr txBox="1"/>
          <p:nvPr/>
        </p:nvSpPr>
        <p:spPr>
          <a:xfrm>
            <a:off x="11738202" y="6286499"/>
            <a:ext cx="369434" cy="196977"/>
          </a:xfrm>
          <a:prstGeom prst="rect">
            <a:avLst/>
          </a:prstGeom>
          <a:noFill/>
        </p:spPr>
        <p:txBody>
          <a:bodyPr wrap="square">
            <a:spAutoFit/>
          </a:bodyPr>
          <a:lstStyle/>
          <a:p>
            <a:fld id="{71CAA48D-1BA3-48C4-9CA6-A4902209BA27}" type="slidenum">
              <a:rPr lang="en-US" altLang="en-US" sz="680" smtClean="0">
                <a:solidFill>
                  <a:schemeClr val="bg1"/>
                </a:solidFill>
                <a:latin typeface="TransportNewLight_gdi" panose="020B0604020202020204" charset="0"/>
              </a:rPr>
              <a:pPr/>
              <a:t>34</a:t>
            </a:fld>
            <a:endParaRPr lang="en-US" sz="680" dirty="0">
              <a:solidFill>
                <a:schemeClr val="bg1"/>
              </a:solidFill>
              <a:latin typeface="TransportNewLight_gdi" panose="020B0604020202020204" charset="0"/>
            </a:endParaRPr>
          </a:p>
        </p:txBody>
      </p:sp>
    </p:spTree>
    <p:extLst>
      <p:ext uri="{BB962C8B-B14F-4D97-AF65-F5344CB8AC3E}">
        <p14:creationId xmlns:p14="http://schemas.microsoft.com/office/powerpoint/2010/main" val="223891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ea typeface="MS PGothic" pitchFamily="34" charset="-128"/>
              </a:rPr>
              <a:t>Session 1:  I have a transportation need.</a:t>
            </a:r>
            <a:endParaRPr lang="en-US" dirty="0"/>
          </a:p>
        </p:txBody>
      </p:sp>
      <p:sp>
        <p:nvSpPr>
          <p:cNvPr id="4" name="Title Placeholder 1"/>
          <p:cNvSpPr txBox="1">
            <a:spLocks/>
          </p:cNvSpPr>
          <p:nvPr/>
        </p:nvSpPr>
        <p:spPr>
          <a:xfrm>
            <a:off x="1981200" y="555367"/>
            <a:ext cx="8229600" cy="68629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lumMod val="75000"/>
                    <a:lumOff val="25000"/>
                  </a:schemeClr>
                </a:solidFill>
                <a:latin typeface="Helvetica"/>
                <a:ea typeface="+mj-ea"/>
                <a:cs typeface="Helvetica"/>
              </a:defRPr>
            </a:lvl1pPr>
          </a:lstStyle>
          <a:p>
            <a:pPr algn="ctr" eaLnBrk="0" hangingPunct="0">
              <a:defRPr/>
            </a:pPr>
            <a:r>
              <a:rPr lang="en-US" sz="3600" dirty="0">
                <a:ea typeface="MS PGothic" pitchFamily="34" charset="-128"/>
              </a:rPr>
              <a:t>State Highway Fund Programs</a:t>
            </a:r>
            <a:endParaRPr lang="en-US" sz="3600" dirty="0">
              <a:solidFill>
                <a:srgbClr val="595959"/>
              </a:solidFill>
              <a:latin typeface="Arial"/>
              <a:ea typeface="MS PGothic" pitchFamily="34" charset="-128"/>
              <a:cs typeface="Arial"/>
            </a:endParaRPr>
          </a:p>
        </p:txBody>
      </p:sp>
      <p:sp>
        <p:nvSpPr>
          <p:cNvPr id="5" name="Text Placeholder 2"/>
          <p:cNvSpPr txBox="1">
            <a:spLocks/>
          </p:cNvSpPr>
          <p:nvPr/>
        </p:nvSpPr>
        <p:spPr>
          <a:xfrm>
            <a:off x="1981200" y="1598494"/>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Contingency</a:t>
            </a:r>
          </a:p>
          <a:p>
            <a:r>
              <a:rPr lang="en-US" sz="2400" dirty="0">
                <a:latin typeface="Arial" panose="020B0604020202020204" pitchFamily="34" charset="0"/>
                <a:cs typeface="Arial" panose="020B0604020202020204" pitchFamily="34" charset="0"/>
              </a:rPr>
              <a:t>$12M annually split equally among House, Senate, and Secretary</a:t>
            </a:r>
          </a:p>
          <a:p>
            <a:r>
              <a:rPr lang="en-US" sz="2400" dirty="0">
                <a:latin typeface="Arial" panose="020B0604020202020204" pitchFamily="34" charset="0"/>
                <a:cs typeface="Arial" panose="020B0604020202020204" pitchFamily="34" charset="0"/>
              </a:rPr>
              <a:t>Typically limited to $250k per project per sponsor per FY</a:t>
            </a:r>
          </a:p>
          <a:p>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Spot Mobility / Modernization</a:t>
            </a:r>
          </a:p>
          <a:p>
            <a:r>
              <a:rPr lang="en-US" sz="2400" dirty="0">
                <a:latin typeface="Arial" panose="020B0604020202020204" pitchFamily="34" charset="0"/>
                <a:cs typeface="Arial" panose="020B0604020202020204" pitchFamily="34" charset="0"/>
              </a:rPr>
              <a:t>Small Construction - $2.1M annually</a:t>
            </a:r>
          </a:p>
          <a:p>
            <a:pPr lvl="1"/>
            <a:r>
              <a:rPr lang="en-US" sz="2000" dirty="0">
                <a:latin typeface="Arial" panose="020B0604020202020204" pitchFamily="34" charset="0"/>
                <a:cs typeface="Arial" panose="020B0604020202020204" pitchFamily="34" charset="0"/>
              </a:rPr>
              <a:t>$700k reserved &amp; remainder split equally among </a:t>
            </a:r>
            <a:r>
              <a:rPr lang="en-US" sz="2000" dirty="0" err="1">
                <a:latin typeface="Arial" panose="020B0604020202020204" pitchFamily="34" charset="0"/>
                <a:cs typeface="Arial" panose="020B0604020202020204" pitchFamily="34" charset="0"/>
              </a:rPr>
              <a:t>Divs</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$750k limit per project per FY</a:t>
            </a:r>
          </a:p>
          <a:p>
            <a:pPr marL="457200" lvl="1" indent="0">
              <a:buNone/>
            </a:pPr>
            <a:endParaRPr lang="en-US" dirty="0"/>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E81BCC56-B1E3-EA75-FB5F-8FC38192C169}"/>
              </a:ext>
            </a:extLst>
          </p:cNvPr>
          <p:cNvSpPr>
            <a:spLocks noGrp="1"/>
          </p:cNvSpPr>
          <p:nvPr>
            <p:ph type="sldNum" sz="quarter" idx="13"/>
          </p:nvPr>
        </p:nvSpPr>
        <p:spPr/>
        <p:txBody>
          <a:bodyPr/>
          <a:lstStyle/>
          <a:p>
            <a:pPr>
              <a:defRPr/>
            </a:pPr>
            <a:fld id="{126A80D4-C941-4D0D-9C5C-5B49A4A8212A}" type="slidenum">
              <a:rPr lang="en-US" altLang="en-US" smtClean="0"/>
              <a:pPr>
                <a:defRPr/>
              </a:pPr>
              <a:t>35</a:t>
            </a:fld>
            <a:endParaRPr lang="en-US" altLang="en-US"/>
          </a:p>
        </p:txBody>
      </p:sp>
      <p:sp>
        <p:nvSpPr>
          <p:cNvPr id="7" name="TextBox 6">
            <a:extLst>
              <a:ext uri="{FF2B5EF4-FFF2-40B4-BE49-F238E27FC236}">
                <a16:creationId xmlns:a16="http://schemas.microsoft.com/office/drawing/2014/main" id="{433A8FCD-6633-63BD-2F19-49F90AEEDA3A}"/>
              </a:ext>
            </a:extLst>
          </p:cNvPr>
          <p:cNvSpPr txBox="1"/>
          <p:nvPr/>
        </p:nvSpPr>
        <p:spPr>
          <a:xfrm>
            <a:off x="11658600" y="6336002"/>
            <a:ext cx="533400" cy="196977"/>
          </a:xfrm>
          <a:prstGeom prst="rect">
            <a:avLst/>
          </a:prstGeom>
          <a:noFill/>
        </p:spPr>
        <p:txBody>
          <a:bodyPr wrap="square" rtlCol="0">
            <a:spAutoFit/>
          </a:bodyPr>
          <a:lstStyle/>
          <a:p>
            <a:pPr algn="ctr"/>
            <a:r>
              <a:rPr lang="en-US" sz="680" dirty="0">
                <a:solidFill>
                  <a:schemeClr val="bg1"/>
                </a:solidFill>
                <a:latin typeface="TransportNewLight_gdi" panose="020B0604020202020204" charset="0"/>
              </a:rPr>
              <a:t>36</a:t>
            </a:r>
          </a:p>
        </p:txBody>
      </p:sp>
    </p:spTree>
    <p:extLst>
      <p:ext uri="{BB962C8B-B14F-4D97-AF65-F5344CB8AC3E}">
        <p14:creationId xmlns:p14="http://schemas.microsoft.com/office/powerpoint/2010/main" val="23862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ea typeface="MS PGothic" pitchFamily="34" charset="-128"/>
              </a:rPr>
              <a:t>Session 1:  I have a transportation need.</a:t>
            </a:r>
            <a:endParaRPr lang="en-US" dirty="0"/>
          </a:p>
        </p:txBody>
      </p:sp>
      <p:sp>
        <p:nvSpPr>
          <p:cNvPr id="4" name="Title Placeholder 1"/>
          <p:cNvSpPr txBox="1">
            <a:spLocks/>
          </p:cNvSpPr>
          <p:nvPr/>
        </p:nvSpPr>
        <p:spPr>
          <a:xfrm>
            <a:off x="1981200" y="555367"/>
            <a:ext cx="8229600" cy="68629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lumMod val="75000"/>
                    <a:lumOff val="25000"/>
                  </a:schemeClr>
                </a:solidFill>
                <a:latin typeface="Helvetica"/>
                <a:ea typeface="+mj-ea"/>
                <a:cs typeface="Helvetica"/>
              </a:defRPr>
            </a:lvl1pPr>
          </a:lstStyle>
          <a:p>
            <a:pPr algn="ctr" eaLnBrk="0" hangingPunct="0">
              <a:defRPr/>
            </a:pPr>
            <a:r>
              <a:rPr lang="en-US" sz="3600" dirty="0">
                <a:highlight>
                  <a:srgbClr val="FFFF00"/>
                </a:highlight>
                <a:ea typeface="MS PGothic" pitchFamily="34" charset="-128"/>
              </a:rPr>
              <a:t>State Highway Fund Programs</a:t>
            </a:r>
            <a:endParaRPr lang="en-US" sz="3600" dirty="0">
              <a:solidFill>
                <a:srgbClr val="595959"/>
              </a:solidFill>
              <a:highlight>
                <a:srgbClr val="FFFF00"/>
              </a:highlight>
              <a:latin typeface="Arial"/>
              <a:ea typeface="MS PGothic" pitchFamily="34" charset="-128"/>
              <a:cs typeface="Arial"/>
            </a:endParaRPr>
          </a:p>
        </p:txBody>
      </p:sp>
      <p:sp>
        <p:nvSpPr>
          <p:cNvPr id="5" name="Text Placeholder 2"/>
          <p:cNvSpPr txBox="1">
            <a:spLocks/>
          </p:cNvSpPr>
          <p:nvPr/>
        </p:nvSpPr>
        <p:spPr>
          <a:xfrm>
            <a:off x="1981200" y="1598494"/>
            <a:ext cx="8229600"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latin typeface="Arial" panose="020B0604020202020204" pitchFamily="34" charset="0"/>
                <a:cs typeface="Arial" panose="020B0604020202020204" pitchFamily="34" charset="0"/>
              </a:rPr>
              <a:t>Mobility / Modernization continued</a:t>
            </a:r>
          </a:p>
          <a:p>
            <a:pPr lvl="1"/>
            <a:r>
              <a:rPr lang="en-US" sz="2600" dirty="0">
                <a:latin typeface="Arial" panose="020B0604020202020204" pitchFamily="34" charset="0"/>
                <a:cs typeface="Arial" panose="020B0604020202020204" pitchFamily="34" charset="0"/>
              </a:rPr>
              <a:t>Economic Development - $5M annually</a:t>
            </a:r>
          </a:p>
          <a:p>
            <a:pPr lvl="2"/>
            <a:r>
              <a:rPr lang="en-US" sz="2600" dirty="0">
                <a:latin typeface="Arial" panose="020B0604020202020204" pitchFamily="34" charset="0"/>
                <a:cs typeface="Arial" panose="020B0604020202020204" pitchFamily="34" charset="0"/>
              </a:rPr>
              <a:t>$2,500 per job (new or retained)</a:t>
            </a:r>
          </a:p>
          <a:p>
            <a:pPr lvl="2"/>
            <a:r>
              <a:rPr lang="en-US" sz="2600" dirty="0">
                <a:latin typeface="Arial" panose="020B0604020202020204" pitchFamily="34" charset="0"/>
                <a:cs typeface="Arial" panose="020B0604020202020204" pitchFamily="34" charset="0"/>
              </a:rPr>
              <a:t>$400k maximum</a:t>
            </a:r>
          </a:p>
          <a:p>
            <a:pPr lvl="1"/>
            <a:endParaRPr lang="en-US"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Public Access (Industrial) - $900k annually</a:t>
            </a:r>
          </a:p>
          <a:p>
            <a:pPr lvl="2"/>
            <a:r>
              <a:rPr lang="en-US" sz="2600" dirty="0">
                <a:latin typeface="Arial" panose="020B0604020202020204" pitchFamily="34" charset="0"/>
                <a:cs typeface="Arial" panose="020B0604020202020204" pitchFamily="34" charset="0"/>
              </a:rPr>
              <a:t>$1,000 per job (new or retained)</a:t>
            </a:r>
          </a:p>
          <a:p>
            <a:pPr lvl="2"/>
            <a:r>
              <a:rPr lang="en-US" sz="2600" dirty="0">
                <a:latin typeface="Arial" panose="020B0604020202020204" pitchFamily="34" charset="0"/>
                <a:cs typeface="Arial" panose="020B0604020202020204" pitchFamily="34" charset="0"/>
              </a:rPr>
              <a:t>$250k maximum</a:t>
            </a:r>
          </a:p>
          <a:p>
            <a:pPr lvl="1"/>
            <a:endParaRPr lang="en-US"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High Impact / Low Cost - $20M annually*</a:t>
            </a:r>
          </a:p>
          <a:p>
            <a:pPr lvl="2"/>
            <a:r>
              <a:rPr lang="en-US" sz="2600" dirty="0">
                <a:latin typeface="Arial" panose="020B0604020202020204" pitchFamily="34" charset="0"/>
                <a:cs typeface="Arial" panose="020B0604020202020204" pitchFamily="34" charset="0"/>
              </a:rPr>
              <a:t>Split equally among Divisions</a:t>
            </a:r>
          </a:p>
          <a:p>
            <a:pPr lvl="2"/>
            <a:r>
              <a:rPr lang="en-US" sz="2600" dirty="0">
                <a:latin typeface="Arial" panose="020B0604020202020204" pitchFamily="34" charset="0"/>
                <a:cs typeface="Arial" panose="020B0604020202020204" pitchFamily="34" charset="0"/>
              </a:rPr>
              <a:t>$1M per project maximum</a:t>
            </a:r>
          </a:p>
          <a:p>
            <a:pPr marL="457200" lvl="1" indent="0">
              <a:buNone/>
            </a:pPr>
            <a:endParaRPr lang="en-US" dirty="0"/>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3FBC3D4C-C7E2-2ABA-A117-DC761AE00399}"/>
              </a:ext>
            </a:extLst>
          </p:cNvPr>
          <p:cNvSpPr>
            <a:spLocks noGrp="1"/>
          </p:cNvSpPr>
          <p:nvPr>
            <p:ph type="sldNum" sz="quarter" idx="13"/>
          </p:nvPr>
        </p:nvSpPr>
        <p:spPr/>
        <p:txBody>
          <a:bodyPr/>
          <a:lstStyle/>
          <a:p>
            <a:pPr>
              <a:defRPr/>
            </a:pPr>
            <a:fld id="{126A80D4-C941-4D0D-9C5C-5B49A4A8212A}" type="slidenum">
              <a:rPr lang="en-US" altLang="en-US" smtClean="0"/>
              <a:pPr>
                <a:defRPr/>
              </a:pPr>
              <a:t>36</a:t>
            </a:fld>
            <a:endParaRPr lang="en-US" altLang="en-US"/>
          </a:p>
        </p:txBody>
      </p:sp>
      <p:sp>
        <p:nvSpPr>
          <p:cNvPr id="7" name="TextBox 6">
            <a:extLst>
              <a:ext uri="{FF2B5EF4-FFF2-40B4-BE49-F238E27FC236}">
                <a16:creationId xmlns:a16="http://schemas.microsoft.com/office/drawing/2014/main" id="{797CDD80-E084-C640-9348-40A6D12E90F9}"/>
              </a:ext>
            </a:extLst>
          </p:cNvPr>
          <p:cNvSpPr txBox="1"/>
          <p:nvPr/>
        </p:nvSpPr>
        <p:spPr>
          <a:xfrm>
            <a:off x="11658600" y="6336002"/>
            <a:ext cx="533400" cy="196977"/>
          </a:xfrm>
          <a:prstGeom prst="rect">
            <a:avLst/>
          </a:prstGeom>
          <a:noFill/>
        </p:spPr>
        <p:txBody>
          <a:bodyPr wrap="square" rtlCol="0">
            <a:spAutoFit/>
          </a:bodyPr>
          <a:lstStyle/>
          <a:p>
            <a:pPr algn="ctr"/>
            <a:r>
              <a:rPr lang="en-US" sz="680" dirty="0">
                <a:solidFill>
                  <a:schemeClr val="bg1"/>
                </a:solidFill>
                <a:latin typeface="TransportNewLight_gdi" panose="020B0604020202020204" charset="0"/>
              </a:rPr>
              <a:t>37</a:t>
            </a:r>
          </a:p>
        </p:txBody>
      </p:sp>
    </p:spTree>
    <p:extLst>
      <p:ext uri="{BB962C8B-B14F-4D97-AF65-F5344CB8AC3E}">
        <p14:creationId xmlns:p14="http://schemas.microsoft.com/office/powerpoint/2010/main" val="2299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fade">
                                      <p:cBhvr>
                                        <p:cTn id="5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92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9720" y="737325"/>
            <a:ext cx="9144000" cy="5587017"/>
          </a:xfrm>
          <a:prstGeom prst="rect">
            <a:avLst/>
          </a:prstGeom>
        </p:spPr>
      </p:pic>
      <p:sp>
        <p:nvSpPr>
          <p:cNvPr id="121" name="Rectangle 120"/>
          <p:cNvSpPr/>
          <p:nvPr/>
        </p:nvSpPr>
        <p:spPr>
          <a:xfrm>
            <a:off x="1569720" y="258821"/>
            <a:ext cx="9144000" cy="3474720"/>
          </a:xfrm>
          <a:prstGeom prst="rect">
            <a:avLst/>
          </a:prstGeom>
          <a:gradFill>
            <a:gsLst>
              <a:gs pos="50000">
                <a:schemeClr val="bg1">
                  <a:alpha val="30000"/>
                </a:schemeClr>
              </a:gs>
              <a:gs pos="100000">
                <a:schemeClr val="bg1">
                  <a:lumMod val="75000"/>
                </a:schemeClr>
              </a:gs>
            </a:gsLst>
            <a:lin ang="162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22" name="Rectangle 121"/>
          <p:cNvSpPr/>
          <p:nvPr/>
        </p:nvSpPr>
        <p:spPr>
          <a:xfrm>
            <a:off x="1569720" y="4190741"/>
            <a:ext cx="9144000" cy="2513045"/>
          </a:xfrm>
          <a:prstGeom prst="rect">
            <a:avLst/>
          </a:prstGeom>
          <a:gradFill>
            <a:gsLst>
              <a:gs pos="28000">
                <a:schemeClr val="bg1">
                  <a:alpha val="0"/>
                </a:schemeClr>
              </a:gs>
              <a:gs pos="100000">
                <a:schemeClr val="bg1">
                  <a:lumMod val="75000"/>
                </a:schemeClr>
              </a:gs>
            </a:gsLst>
            <a:lin ang="162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nvGrpSpPr>
          <p:cNvPr id="123" name="Group 122"/>
          <p:cNvGrpSpPr/>
          <p:nvPr/>
        </p:nvGrpSpPr>
        <p:grpSpPr>
          <a:xfrm>
            <a:off x="1645920" y="1371341"/>
            <a:ext cx="91440" cy="2377440"/>
            <a:chOff x="792480" y="1737360"/>
            <a:chExt cx="91440" cy="2148840"/>
          </a:xfrm>
          <a:solidFill>
            <a:schemeClr val="tx1"/>
          </a:solidFill>
        </p:grpSpPr>
        <p:cxnSp>
          <p:nvCxnSpPr>
            <p:cNvPr id="124" name="Straight Connector 123"/>
            <p:cNvCxnSpPr/>
            <p:nvPr/>
          </p:nvCxnSpPr>
          <p:spPr>
            <a:xfrm flipV="1">
              <a:off x="838200" y="1828800"/>
              <a:ext cx="0" cy="2057400"/>
            </a:xfrm>
            <a:prstGeom prst="line">
              <a:avLst/>
            </a:prstGeom>
            <a:grpFill/>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5" name="Oval 124"/>
            <p:cNvSpPr/>
            <p:nvPr/>
          </p:nvSpPr>
          <p:spPr>
            <a:xfrm>
              <a:off x="792480" y="1737360"/>
              <a:ext cx="91440" cy="82648"/>
            </a:xfrm>
            <a:prstGeom prst="ellipse">
              <a:avLst/>
            </a:prstGeom>
            <a:gr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chemeClr val="tx1"/>
                </a:solidFill>
              </a:endParaRPr>
            </a:p>
          </p:txBody>
        </p:sp>
      </p:grpSp>
      <p:sp>
        <p:nvSpPr>
          <p:cNvPr id="126" name="Rectangle 125"/>
          <p:cNvSpPr/>
          <p:nvPr/>
        </p:nvSpPr>
        <p:spPr>
          <a:xfrm>
            <a:off x="1569720" y="3733541"/>
            <a:ext cx="9144000" cy="4572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fontAlgn="base">
              <a:spcBef>
                <a:spcPct val="0"/>
              </a:spcBef>
              <a:spcAft>
                <a:spcPct val="0"/>
              </a:spcAft>
            </a:pPr>
            <a:endParaRPr lang="en-US" dirty="0">
              <a:solidFill>
                <a:srgbClr val="FFFFFF"/>
              </a:solidFill>
            </a:endParaRPr>
          </a:p>
        </p:txBody>
      </p:sp>
      <p:sp>
        <p:nvSpPr>
          <p:cNvPr id="127" name="Rectangle 126"/>
          <p:cNvSpPr/>
          <p:nvPr/>
        </p:nvSpPr>
        <p:spPr>
          <a:xfrm>
            <a:off x="1844040" y="3733541"/>
            <a:ext cx="109728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rgbClr val="FFFFFF"/>
                </a:solidFill>
              </a:rPr>
              <a:t>2008</a:t>
            </a:r>
          </a:p>
        </p:txBody>
      </p:sp>
      <p:sp>
        <p:nvSpPr>
          <p:cNvPr id="128" name="Rectangle 127"/>
          <p:cNvSpPr/>
          <p:nvPr/>
        </p:nvSpPr>
        <p:spPr>
          <a:xfrm>
            <a:off x="2910840" y="3733541"/>
            <a:ext cx="109728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rgbClr val="FFFFFF"/>
                </a:solidFill>
              </a:rPr>
              <a:t>2009</a:t>
            </a:r>
          </a:p>
        </p:txBody>
      </p:sp>
      <p:sp>
        <p:nvSpPr>
          <p:cNvPr id="129" name="Rectangle 128"/>
          <p:cNvSpPr/>
          <p:nvPr/>
        </p:nvSpPr>
        <p:spPr>
          <a:xfrm>
            <a:off x="3977640" y="3733541"/>
            <a:ext cx="109728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rgbClr val="FFFFFF"/>
                </a:solidFill>
              </a:rPr>
              <a:t>2010</a:t>
            </a:r>
          </a:p>
        </p:txBody>
      </p:sp>
      <p:sp>
        <p:nvSpPr>
          <p:cNvPr id="130" name="Rectangle 129"/>
          <p:cNvSpPr/>
          <p:nvPr/>
        </p:nvSpPr>
        <p:spPr>
          <a:xfrm>
            <a:off x="5044440" y="3733541"/>
            <a:ext cx="109728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rgbClr val="FFFFFF"/>
                </a:solidFill>
              </a:rPr>
              <a:t>2011</a:t>
            </a:r>
          </a:p>
        </p:txBody>
      </p:sp>
      <p:sp>
        <p:nvSpPr>
          <p:cNvPr id="131" name="Rectangle 130"/>
          <p:cNvSpPr/>
          <p:nvPr/>
        </p:nvSpPr>
        <p:spPr>
          <a:xfrm>
            <a:off x="6111240" y="3733541"/>
            <a:ext cx="109728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rgbClr val="FFFFFF"/>
                </a:solidFill>
              </a:rPr>
              <a:t>2012</a:t>
            </a:r>
          </a:p>
        </p:txBody>
      </p:sp>
      <p:sp>
        <p:nvSpPr>
          <p:cNvPr id="132" name="Rectangle 131"/>
          <p:cNvSpPr/>
          <p:nvPr/>
        </p:nvSpPr>
        <p:spPr>
          <a:xfrm>
            <a:off x="7178040" y="3733541"/>
            <a:ext cx="109728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rgbClr val="FFFFFF"/>
                </a:solidFill>
              </a:rPr>
              <a:t>2013</a:t>
            </a:r>
          </a:p>
        </p:txBody>
      </p:sp>
      <p:sp>
        <p:nvSpPr>
          <p:cNvPr id="133" name="Rectangle 132"/>
          <p:cNvSpPr/>
          <p:nvPr/>
        </p:nvSpPr>
        <p:spPr>
          <a:xfrm>
            <a:off x="8244840" y="3733541"/>
            <a:ext cx="109728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rgbClr val="FFFFFF"/>
                </a:solidFill>
              </a:rPr>
              <a:t>2014</a:t>
            </a:r>
          </a:p>
        </p:txBody>
      </p:sp>
      <p:sp>
        <p:nvSpPr>
          <p:cNvPr id="134" name="Rectangle 133"/>
          <p:cNvSpPr/>
          <p:nvPr/>
        </p:nvSpPr>
        <p:spPr>
          <a:xfrm>
            <a:off x="9311640" y="3733541"/>
            <a:ext cx="109728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dirty="0">
                <a:solidFill>
                  <a:srgbClr val="FFFFFF"/>
                </a:solidFill>
              </a:rPr>
              <a:t>2015</a:t>
            </a:r>
          </a:p>
        </p:txBody>
      </p:sp>
      <p:sp>
        <p:nvSpPr>
          <p:cNvPr id="135" name="Rectangle 134"/>
          <p:cNvSpPr/>
          <p:nvPr/>
        </p:nvSpPr>
        <p:spPr>
          <a:xfrm>
            <a:off x="1493520" y="3733541"/>
            <a:ext cx="38100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dirty="0">
              <a:solidFill>
                <a:srgbClr val="FFFFFF"/>
              </a:solidFill>
            </a:endParaRPr>
          </a:p>
        </p:txBody>
      </p:sp>
      <p:sp>
        <p:nvSpPr>
          <p:cNvPr id="136" name="Rectangle 135"/>
          <p:cNvSpPr/>
          <p:nvPr/>
        </p:nvSpPr>
        <p:spPr>
          <a:xfrm>
            <a:off x="10408920" y="3733541"/>
            <a:ext cx="381000" cy="457200"/>
          </a:xfrm>
          <a:prstGeom prst="rect">
            <a:avLst/>
          </a:prstGeom>
          <a:solidFill>
            <a:schemeClr val="tx1">
              <a:lumMod val="75000"/>
              <a:lumOff val="2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dirty="0">
              <a:solidFill>
                <a:srgbClr val="FFFFFF"/>
              </a:solidFill>
            </a:endParaRPr>
          </a:p>
        </p:txBody>
      </p:sp>
      <p:sp>
        <p:nvSpPr>
          <p:cNvPr id="137" name="TextBox 136"/>
          <p:cNvSpPr txBox="1"/>
          <p:nvPr/>
        </p:nvSpPr>
        <p:spPr>
          <a:xfrm>
            <a:off x="7757160" y="1523741"/>
            <a:ext cx="1432560" cy="2123658"/>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Arial" charset="0"/>
                <a:ea typeface="ＭＳ Ｐゴシック" pitchFamily="34" charset="-128"/>
                <a:cs typeface="Arial" charset="0"/>
              </a:rPr>
              <a:t>2013</a:t>
            </a:r>
          </a:p>
          <a:p>
            <a:pPr fontAlgn="base">
              <a:spcBef>
                <a:spcPct val="0"/>
              </a:spcBef>
              <a:spcAft>
                <a:spcPct val="0"/>
              </a:spcAft>
            </a:pPr>
            <a:r>
              <a:rPr lang="en-US" sz="1200" dirty="0">
                <a:solidFill>
                  <a:prstClr val="black"/>
                </a:solidFill>
                <a:latin typeface="Arial" charset="0"/>
                <a:ea typeface="ＭＳ Ｐゴシック" pitchFamily="34" charset="-128"/>
                <a:cs typeface="Arial" charset="0"/>
              </a:rPr>
              <a:t>Strategic Transportation Investment (STI) legislation is signed into law,  directs transportation funding to results of Prioritization Process</a:t>
            </a:r>
          </a:p>
        </p:txBody>
      </p:sp>
      <p:grpSp>
        <p:nvGrpSpPr>
          <p:cNvPr id="138" name="Group 137"/>
          <p:cNvGrpSpPr/>
          <p:nvPr/>
        </p:nvGrpSpPr>
        <p:grpSpPr>
          <a:xfrm flipV="1">
            <a:off x="1844040" y="4226301"/>
            <a:ext cx="91440" cy="351996"/>
            <a:chOff x="792480" y="1106773"/>
            <a:chExt cx="68580" cy="2779427"/>
          </a:xfrm>
          <a:solidFill>
            <a:schemeClr val="bg1">
              <a:lumMod val="65000"/>
            </a:schemeClr>
          </a:solidFill>
        </p:grpSpPr>
        <p:cxnSp>
          <p:nvCxnSpPr>
            <p:cNvPr id="139" name="Straight Connector 138"/>
            <p:cNvCxnSpPr/>
            <p:nvPr/>
          </p:nvCxnSpPr>
          <p:spPr>
            <a:xfrm flipV="1">
              <a:off x="838200" y="1828800"/>
              <a:ext cx="0" cy="2057400"/>
            </a:xfrm>
            <a:prstGeom prst="line">
              <a:avLst/>
            </a:prstGeom>
            <a:grpFill/>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0" name="Oval 139"/>
            <p:cNvSpPr/>
            <p:nvPr/>
          </p:nvSpPr>
          <p:spPr>
            <a:xfrm>
              <a:off x="792480" y="1106773"/>
              <a:ext cx="68580" cy="722028"/>
            </a:xfrm>
            <a:prstGeom prst="ellipse">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chemeClr val="tx1"/>
                </a:solidFill>
              </a:endParaRPr>
            </a:p>
          </p:txBody>
        </p:sp>
      </p:grpSp>
      <p:sp>
        <p:nvSpPr>
          <p:cNvPr id="141" name="TextBox 140"/>
          <p:cNvSpPr txBox="1"/>
          <p:nvPr/>
        </p:nvSpPr>
        <p:spPr>
          <a:xfrm>
            <a:off x="3017520" y="2819142"/>
            <a:ext cx="1066800" cy="830997"/>
          </a:xfrm>
          <a:prstGeom prst="rect">
            <a:avLst/>
          </a:prstGeom>
          <a:noFill/>
        </p:spPr>
        <p:txBody>
          <a:bodyPr wrap="square" rtlCol="0">
            <a:spAutoFit/>
          </a:bodyPr>
          <a:lstStyle/>
          <a:p>
            <a:pPr fontAlgn="base">
              <a:spcBef>
                <a:spcPct val="0"/>
              </a:spcBef>
              <a:spcAft>
                <a:spcPct val="0"/>
              </a:spcAft>
            </a:pPr>
            <a:r>
              <a:rPr lang="en-US" sz="1200" b="1" dirty="0">
                <a:latin typeface="Arial" charset="0"/>
                <a:ea typeface="ＭＳ Ｐゴシック" pitchFamily="34" charset="-128"/>
                <a:cs typeface="Arial" charset="0"/>
              </a:rPr>
              <a:t>2009</a:t>
            </a:r>
          </a:p>
          <a:p>
            <a:pPr fontAlgn="base">
              <a:spcBef>
                <a:spcPct val="0"/>
              </a:spcBef>
              <a:spcAft>
                <a:spcPct val="0"/>
              </a:spcAft>
            </a:pPr>
            <a:r>
              <a:rPr lang="en-US" sz="1200" dirty="0">
                <a:latin typeface="Arial" charset="0"/>
                <a:ea typeface="ＭＳ Ｐゴシック" pitchFamily="34" charset="-128"/>
                <a:cs typeface="Arial" charset="0"/>
              </a:rPr>
              <a:t>Governor signs Exec. Order #2</a:t>
            </a:r>
          </a:p>
        </p:txBody>
      </p:sp>
      <p:sp>
        <p:nvSpPr>
          <p:cNvPr id="142" name="TextBox 141"/>
          <p:cNvSpPr txBox="1"/>
          <p:nvPr/>
        </p:nvSpPr>
        <p:spPr>
          <a:xfrm>
            <a:off x="1950720" y="4419342"/>
            <a:ext cx="1432560" cy="1200329"/>
          </a:xfrm>
          <a:prstGeom prst="rect">
            <a:avLst/>
          </a:prstGeom>
          <a:noFill/>
        </p:spPr>
        <p:txBody>
          <a:bodyPr wrap="square" rtlCol="0">
            <a:spAutoFit/>
          </a:bodyPr>
          <a:lstStyle/>
          <a:p>
            <a:pPr fontAlgn="base">
              <a:spcBef>
                <a:spcPct val="0"/>
              </a:spcBef>
              <a:spcAft>
                <a:spcPct val="0"/>
              </a:spcAft>
            </a:pPr>
            <a:r>
              <a:rPr lang="en-US" sz="1200" b="1" dirty="0">
                <a:latin typeface="Arial" charset="0"/>
                <a:ea typeface="ＭＳ Ｐゴシック" pitchFamily="34" charset="-128"/>
                <a:cs typeface="Arial" charset="0"/>
              </a:rPr>
              <a:t>2008</a:t>
            </a:r>
          </a:p>
          <a:p>
            <a:pPr fontAlgn="base">
              <a:spcBef>
                <a:spcPct val="0"/>
              </a:spcBef>
              <a:spcAft>
                <a:spcPct val="0"/>
              </a:spcAft>
            </a:pPr>
            <a:r>
              <a:rPr lang="en-US" sz="1200" dirty="0">
                <a:latin typeface="Arial" charset="0"/>
                <a:ea typeface="ＭＳ Ｐゴシック" pitchFamily="34" charset="-128"/>
                <a:cs typeface="Arial" charset="0"/>
              </a:rPr>
              <a:t>Strategic Prioritization Office of Transportation (SPOT) is created</a:t>
            </a:r>
          </a:p>
        </p:txBody>
      </p:sp>
      <p:grpSp>
        <p:nvGrpSpPr>
          <p:cNvPr id="143" name="Group 142"/>
          <p:cNvGrpSpPr/>
          <p:nvPr/>
        </p:nvGrpSpPr>
        <p:grpSpPr>
          <a:xfrm flipV="1">
            <a:off x="3627120" y="4205052"/>
            <a:ext cx="91440" cy="612747"/>
            <a:chOff x="792480" y="1467925"/>
            <a:chExt cx="91440" cy="2418275"/>
          </a:xfrm>
          <a:solidFill>
            <a:schemeClr val="tx1"/>
          </a:solidFill>
        </p:grpSpPr>
        <p:cxnSp>
          <p:nvCxnSpPr>
            <p:cNvPr id="144" name="Straight Connector 143"/>
            <p:cNvCxnSpPr/>
            <p:nvPr/>
          </p:nvCxnSpPr>
          <p:spPr>
            <a:xfrm flipV="1">
              <a:off x="838200" y="1828800"/>
              <a:ext cx="0" cy="2057400"/>
            </a:xfrm>
            <a:prstGeom prst="line">
              <a:avLst/>
            </a:prstGeom>
            <a:grpFill/>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5" name="Oval 144"/>
            <p:cNvSpPr/>
            <p:nvPr/>
          </p:nvSpPr>
          <p:spPr>
            <a:xfrm>
              <a:off x="792480" y="1467925"/>
              <a:ext cx="91440" cy="360878"/>
            </a:xfrm>
            <a:prstGeom prst="ellipse">
              <a:avLst/>
            </a:prstGeom>
            <a:gr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46" name="TextBox 145"/>
          <p:cNvSpPr txBox="1"/>
          <p:nvPr/>
        </p:nvSpPr>
        <p:spPr>
          <a:xfrm>
            <a:off x="3718560" y="4647942"/>
            <a:ext cx="1325880" cy="830997"/>
          </a:xfrm>
          <a:prstGeom prst="rect">
            <a:avLst/>
          </a:prstGeom>
          <a:noFill/>
        </p:spPr>
        <p:txBody>
          <a:bodyPr wrap="square" rtlCol="0">
            <a:spAutoFit/>
          </a:bodyPr>
          <a:lstStyle/>
          <a:p>
            <a:pPr fontAlgn="base">
              <a:spcBef>
                <a:spcPct val="0"/>
              </a:spcBef>
              <a:spcAft>
                <a:spcPct val="0"/>
              </a:spcAft>
            </a:pPr>
            <a:r>
              <a:rPr lang="en-US" sz="1200" b="1" dirty="0">
                <a:latin typeface="Arial" charset="0"/>
                <a:ea typeface="ＭＳ Ｐゴシック" pitchFamily="34" charset="-128"/>
                <a:cs typeface="Arial" charset="0"/>
              </a:rPr>
              <a:t>2009</a:t>
            </a:r>
          </a:p>
          <a:p>
            <a:pPr fontAlgn="base">
              <a:spcBef>
                <a:spcPct val="0"/>
              </a:spcBef>
              <a:spcAft>
                <a:spcPct val="0"/>
              </a:spcAft>
            </a:pPr>
            <a:r>
              <a:rPr lang="en-US" sz="1200" dirty="0">
                <a:latin typeface="Arial" charset="0"/>
                <a:ea typeface="ＭＳ Ｐゴシック" pitchFamily="34" charset="-128"/>
                <a:cs typeface="Arial" charset="0"/>
              </a:rPr>
              <a:t>Prioritization 1.0 (P1.0) is implemented</a:t>
            </a:r>
          </a:p>
        </p:txBody>
      </p:sp>
      <p:grpSp>
        <p:nvGrpSpPr>
          <p:cNvPr id="147" name="Group 146"/>
          <p:cNvGrpSpPr/>
          <p:nvPr/>
        </p:nvGrpSpPr>
        <p:grpSpPr>
          <a:xfrm>
            <a:off x="4084320" y="1828541"/>
            <a:ext cx="91440" cy="1905000"/>
            <a:chOff x="792480" y="1737360"/>
            <a:chExt cx="91440" cy="2148840"/>
          </a:xfrm>
          <a:solidFill>
            <a:schemeClr val="tx1"/>
          </a:solidFill>
        </p:grpSpPr>
        <p:cxnSp>
          <p:nvCxnSpPr>
            <p:cNvPr id="148" name="Straight Connector 147"/>
            <p:cNvCxnSpPr/>
            <p:nvPr/>
          </p:nvCxnSpPr>
          <p:spPr>
            <a:xfrm flipV="1">
              <a:off x="838200" y="1828800"/>
              <a:ext cx="0" cy="2057400"/>
            </a:xfrm>
            <a:prstGeom prst="line">
              <a:avLst/>
            </a:prstGeom>
            <a:grpFill/>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9" name="Oval 148"/>
            <p:cNvSpPr/>
            <p:nvPr/>
          </p:nvSpPr>
          <p:spPr>
            <a:xfrm>
              <a:off x="792480" y="1737360"/>
              <a:ext cx="91440" cy="91440"/>
            </a:xfrm>
            <a:prstGeom prst="ellipse">
              <a:avLst/>
            </a:prstGeom>
            <a:gr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50" name="TextBox 149"/>
          <p:cNvSpPr txBox="1"/>
          <p:nvPr/>
        </p:nvSpPr>
        <p:spPr>
          <a:xfrm>
            <a:off x="4175760" y="1752342"/>
            <a:ext cx="1432560" cy="1015663"/>
          </a:xfrm>
          <a:prstGeom prst="rect">
            <a:avLst/>
          </a:prstGeom>
          <a:noFill/>
        </p:spPr>
        <p:txBody>
          <a:bodyPr wrap="square" rtlCol="0">
            <a:spAutoFit/>
          </a:bodyPr>
          <a:lstStyle/>
          <a:p>
            <a:pPr fontAlgn="base">
              <a:spcBef>
                <a:spcPct val="0"/>
              </a:spcBef>
              <a:spcAft>
                <a:spcPct val="0"/>
              </a:spcAft>
            </a:pPr>
            <a:r>
              <a:rPr lang="en-US" sz="1200" b="1" dirty="0">
                <a:latin typeface="Arial" charset="0"/>
                <a:ea typeface="ＭＳ Ｐゴシック" pitchFamily="34" charset="-128"/>
                <a:cs typeface="Arial" charset="0"/>
              </a:rPr>
              <a:t>2010-2011</a:t>
            </a:r>
          </a:p>
          <a:p>
            <a:pPr fontAlgn="base">
              <a:spcBef>
                <a:spcPct val="0"/>
              </a:spcBef>
              <a:spcAft>
                <a:spcPct val="0"/>
              </a:spcAft>
            </a:pPr>
            <a:r>
              <a:rPr lang="en-US" sz="1200" dirty="0">
                <a:latin typeface="Arial" charset="0"/>
                <a:ea typeface="ＭＳ Ｐゴシック" pitchFamily="34" charset="-128"/>
                <a:cs typeface="Arial" charset="0"/>
              </a:rPr>
              <a:t>Urban Loop Prioritization Process is implemented</a:t>
            </a:r>
          </a:p>
        </p:txBody>
      </p:sp>
      <p:grpSp>
        <p:nvGrpSpPr>
          <p:cNvPr id="151" name="Group 150"/>
          <p:cNvGrpSpPr/>
          <p:nvPr/>
        </p:nvGrpSpPr>
        <p:grpSpPr>
          <a:xfrm flipV="1">
            <a:off x="5562600" y="4226301"/>
            <a:ext cx="94827" cy="376952"/>
            <a:chOff x="792480" y="1169887"/>
            <a:chExt cx="91440" cy="2716315"/>
          </a:xfrm>
          <a:solidFill>
            <a:schemeClr val="tx1"/>
          </a:solidFill>
        </p:grpSpPr>
        <p:cxnSp>
          <p:nvCxnSpPr>
            <p:cNvPr id="152" name="Straight Connector 151"/>
            <p:cNvCxnSpPr/>
            <p:nvPr/>
          </p:nvCxnSpPr>
          <p:spPr>
            <a:xfrm flipV="1">
              <a:off x="838200" y="1828798"/>
              <a:ext cx="0" cy="2057404"/>
            </a:xfrm>
            <a:prstGeom prst="line">
              <a:avLst/>
            </a:prstGeom>
            <a:grpFill/>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3" name="Oval 152"/>
            <p:cNvSpPr/>
            <p:nvPr/>
          </p:nvSpPr>
          <p:spPr>
            <a:xfrm>
              <a:off x="792480" y="1169887"/>
              <a:ext cx="91440" cy="658916"/>
            </a:xfrm>
            <a:prstGeom prst="ellipse">
              <a:avLst/>
            </a:prstGeom>
            <a:gr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54" name="TextBox 153"/>
          <p:cNvSpPr txBox="1"/>
          <p:nvPr/>
        </p:nvSpPr>
        <p:spPr>
          <a:xfrm>
            <a:off x="5654040" y="4419342"/>
            <a:ext cx="1325880" cy="646331"/>
          </a:xfrm>
          <a:prstGeom prst="rect">
            <a:avLst/>
          </a:prstGeom>
          <a:noFill/>
        </p:spPr>
        <p:txBody>
          <a:bodyPr wrap="square" rtlCol="0">
            <a:spAutoFit/>
          </a:bodyPr>
          <a:lstStyle/>
          <a:p>
            <a:pPr fontAlgn="base">
              <a:spcBef>
                <a:spcPct val="0"/>
              </a:spcBef>
              <a:spcAft>
                <a:spcPct val="0"/>
              </a:spcAft>
            </a:pPr>
            <a:r>
              <a:rPr lang="en-US" sz="1200" b="1" dirty="0">
                <a:latin typeface="Arial" charset="0"/>
                <a:ea typeface="ＭＳ Ｐゴシック" pitchFamily="34" charset="-128"/>
                <a:cs typeface="Arial" charset="0"/>
              </a:rPr>
              <a:t>2011</a:t>
            </a:r>
          </a:p>
          <a:p>
            <a:pPr fontAlgn="base">
              <a:spcBef>
                <a:spcPct val="0"/>
              </a:spcBef>
              <a:spcAft>
                <a:spcPct val="0"/>
              </a:spcAft>
            </a:pPr>
            <a:r>
              <a:rPr lang="en-US" sz="1200" dirty="0">
                <a:latin typeface="Arial" charset="0"/>
                <a:ea typeface="ＭＳ Ｐゴシック" pitchFamily="34" charset="-128"/>
                <a:cs typeface="Arial" charset="0"/>
              </a:rPr>
              <a:t>P2.0 is implemented</a:t>
            </a:r>
          </a:p>
        </p:txBody>
      </p:sp>
      <p:grpSp>
        <p:nvGrpSpPr>
          <p:cNvPr id="155" name="Group 154"/>
          <p:cNvGrpSpPr/>
          <p:nvPr/>
        </p:nvGrpSpPr>
        <p:grpSpPr>
          <a:xfrm>
            <a:off x="6141720" y="2666741"/>
            <a:ext cx="91440" cy="1066800"/>
            <a:chOff x="792480" y="1737358"/>
            <a:chExt cx="91440" cy="2148842"/>
          </a:xfrm>
          <a:solidFill>
            <a:schemeClr val="tx1"/>
          </a:solidFill>
        </p:grpSpPr>
        <p:cxnSp>
          <p:nvCxnSpPr>
            <p:cNvPr id="156" name="Straight Connector 155"/>
            <p:cNvCxnSpPr/>
            <p:nvPr/>
          </p:nvCxnSpPr>
          <p:spPr>
            <a:xfrm flipV="1">
              <a:off x="838200" y="1828800"/>
              <a:ext cx="0" cy="2057400"/>
            </a:xfrm>
            <a:prstGeom prst="line">
              <a:avLst/>
            </a:prstGeom>
            <a:grpFill/>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7" name="Oval 156"/>
            <p:cNvSpPr/>
            <p:nvPr/>
          </p:nvSpPr>
          <p:spPr>
            <a:xfrm>
              <a:off x="792480" y="1737358"/>
              <a:ext cx="91440" cy="184186"/>
            </a:xfrm>
            <a:prstGeom prst="ellipse">
              <a:avLst/>
            </a:prstGeom>
            <a:gr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58" name="TextBox 157"/>
          <p:cNvSpPr txBox="1"/>
          <p:nvPr/>
        </p:nvSpPr>
        <p:spPr>
          <a:xfrm>
            <a:off x="6233160" y="2590542"/>
            <a:ext cx="1432560" cy="1015663"/>
          </a:xfrm>
          <a:prstGeom prst="rect">
            <a:avLst/>
          </a:prstGeom>
          <a:noFill/>
        </p:spPr>
        <p:txBody>
          <a:bodyPr wrap="square" rtlCol="0">
            <a:spAutoFit/>
          </a:bodyPr>
          <a:lstStyle/>
          <a:p>
            <a:pPr fontAlgn="base">
              <a:spcBef>
                <a:spcPct val="0"/>
              </a:spcBef>
              <a:spcAft>
                <a:spcPct val="0"/>
              </a:spcAft>
            </a:pPr>
            <a:r>
              <a:rPr lang="en-US" sz="1200" b="1" dirty="0">
                <a:latin typeface="Arial" charset="0"/>
                <a:ea typeface="ＭＳ Ｐゴシック" pitchFamily="34" charset="-128"/>
                <a:cs typeface="Arial" charset="0"/>
              </a:rPr>
              <a:t>2012</a:t>
            </a:r>
          </a:p>
          <a:p>
            <a:pPr fontAlgn="base">
              <a:spcBef>
                <a:spcPct val="0"/>
              </a:spcBef>
              <a:spcAft>
                <a:spcPct val="0"/>
              </a:spcAft>
            </a:pPr>
            <a:r>
              <a:rPr lang="en-US" sz="1200" dirty="0">
                <a:latin typeface="Arial" charset="0"/>
                <a:ea typeface="ＭＳ Ｐゴシック" pitchFamily="34" charset="-128"/>
                <a:cs typeface="Arial" charset="0"/>
              </a:rPr>
              <a:t>Mobility Fund Prioritization Process is implemented</a:t>
            </a:r>
          </a:p>
        </p:txBody>
      </p:sp>
      <p:grpSp>
        <p:nvGrpSpPr>
          <p:cNvPr id="159" name="Group 158"/>
          <p:cNvGrpSpPr/>
          <p:nvPr/>
        </p:nvGrpSpPr>
        <p:grpSpPr>
          <a:xfrm flipV="1">
            <a:off x="6676813" y="4207935"/>
            <a:ext cx="91440" cy="996254"/>
            <a:chOff x="792480" y="1620882"/>
            <a:chExt cx="91440" cy="2265318"/>
          </a:xfrm>
          <a:solidFill>
            <a:schemeClr val="tx1"/>
          </a:solidFill>
        </p:grpSpPr>
        <p:cxnSp>
          <p:nvCxnSpPr>
            <p:cNvPr id="160" name="Straight Connector 159"/>
            <p:cNvCxnSpPr/>
            <p:nvPr/>
          </p:nvCxnSpPr>
          <p:spPr>
            <a:xfrm flipV="1">
              <a:off x="838200" y="1828800"/>
              <a:ext cx="0" cy="2057400"/>
            </a:xfrm>
            <a:prstGeom prst="line">
              <a:avLst/>
            </a:prstGeom>
            <a:grpFill/>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61" name="Oval 160"/>
            <p:cNvSpPr/>
            <p:nvPr/>
          </p:nvSpPr>
          <p:spPr>
            <a:xfrm>
              <a:off x="792480" y="1620882"/>
              <a:ext cx="91440" cy="207920"/>
            </a:xfrm>
            <a:prstGeom prst="ellipse">
              <a:avLst/>
            </a:prstGeom>
            <a:gr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62" name="TextBox 161"/>
          <p:cNvSpPr txBox="1"/>
          <p:nvPr/>
        </p:nvSpPr>
        <p:spPr>
          <a:xfrm>
            <a:off x="6771640" y="5028942"/>
            <a:ext cx="1325880" cy="1200329"/>
          </a:xfrm>
          <a:prstGeom prst="rect">
            <a:avLst/>
          </a:prstGeom>
          <a:noFill/>
        </p:spPr>
        <p:txBody>
          <a:bodyPr wrap="square" rtlCol="0">
            <a:spAutoFit/>
          </a:bodyPr>
          <a:lstStyle/>
          <a:p>
            <a:pPr fontAlgn="base">
              <a:spcBef>
                <a:spcPct val="0"/>
              </a:spcBef>
              <a:spcAft>
                <a:spcPct val="0"/>
              </a:spcAft>
            </a:pPr>
            <a:r>
              <a:rPr lang="en-US" sz="1200" b="1" dirty="0">
                <a:latin typeface="Arial" charset="0"/>
                <a:ea typeface="ＭＳ Ｐゴシック" pitchFamily="34" charset="-128"/>
                <a:cs typeface="Arial" charset="0"/>
              </a:rPr>
              <a:t>2012</a:t>
            </a:r>
          </a:p>
          <a:p>
            <a:pPr fontAlgn="base">
              <a:spcBef>
                <a:spcPct val="0"/>
              </a:spcBef>
              <a:spcAft>
                <a:spcPct val="0"/>
              </a:spcAft>
            </a:pPr>
            <a:r>
              <a:rPr lang="en-US" sz="1200" dirty="0">
                <a:latin typeface="Arial" charset="0"/>
                <a:ea typeface="ＭＳ Ｐゴシック" pitchFamily="34" charset="-128"/>
                <a:cs typeface="Arial" charset="0"/>
              </a:rPr>
              <a:t>Legislature codifies Prioritization Process into Law</a:t>
            </a:r>
          </a:p>
        </p:txBody>
      </p:sp>
      <p:grpSp>
        <p:nvGrpSpPr>
          <p:cNvPr id="163" name="Group 162"/>
          <p:cNvGrpSpPr/>
          <p:nvPr/>
        </p:nvGrpSpPr>
        <p:grpSpPr>
          <a:xfrm>
            <a:off x="7680960" y="1599942"/>
            <a:ext cx="91440" cy="2133600"/>
            <a:chOff x="792480" y="1737360"/>
            <a:chExt cx="91440" cy="2148840"/>
          </a:xfrm>
        </p:grpSpPr>
        <p:cxnSp>
          <p:nvCxnSpPr>
            <p:cNvPr id="164" name="Straight Connector 163"/>
            <p:cNvCxnSpPr/>
            <p:nvPr/>
          </p:nvCxnSpPr>
          <p:spPr>
            <a:xfrm flipV="1">
              <a:off x="838200" y="1828800"/>
              <a:ext cx="0" cy="205740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65" name="Oval 164"/>
            <p:cNvSpPr/>
            <p:nvPr/>
          </p:nvSpPr>
          <p:spPr>
            <a:xfrm>
              <a:off x="792480" y="1737360"/>
              <a:ext cx="91440" cy="91440"/>
            </a:xfrm>
            <a:prstGeom prst="ellipse">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66" name="TextBox 165"/>
          <p:cNvSpPr txBox="1"/>
          <p:nvPr/>
        </p:nvSpPr>
        <p:spPr>
          <a:xfrm>
            <a:off x="1722120" y="1295141"/>
            <a:ext cx="1432560" cy="1754326"/>
          </a:xfrm>
          <a:prstGeom prst="rect">
            <a:avLst/>
          </a:prstGeom>
          <a:noFill/>
        </p:spPr>
        <p:txBody>
          <a:bodyPr wrap="square" rtlCol="0">
            <a:spAutoFit/>
          </a:bodyPr>
          <a:lstStyle/>
          <a:p>
            <a:pPr fontAlgn="base">
              <a:spcBef>
                <a:spcPct val="0"/>
              </a:spcBef>
              <a:spcAft>
                <a:spcPct val="0"/>
              </a:spcAft>
            </a:pPr>
            <a:r>
              <a:rPr lang="en-US" sz="1200" b="1" dirty="0">
                <a:latin typeface="Arial" charset="0"/>
                <a:ea typeface="ＭＳ Ｐゴシック" pitchFamily="34" charset="-128"/>
                <a:cs typeface="Arial" charset="0"/>
              </a:rPr>
              <a:t>2007-2008</a:t>
            </a:r>
            <a:r>
              <a:rPr lang="en-US" sz="1200" dirty="0">
                <a:latin typeface="Arial" charset="0"/>
                <a:ea typeface="ＭＳ Ｐゴシック" pitchFamily="34" charset="-128"/>
                <a:cs typeface="Arial" charset="0"/>
              </a:rPr>
              <a:t> McKinsey Consulting conducts evaluation of NCDOT and works with NCDOT staff on transformation</a:t>
            </a:r>
          </a:p>
        </p:txBody>
      </p:sp>
      <p:grpSp>
        <p:nvGrpSpPr>
          <p:cNvPr id="167" name="Group 166"/>
          <p:cNvGrpSpPr/>
          <p:nvPr/>
        </p:nvGrpSpPr>
        <p:grpSpPr>
          <a:xfrm flipV="1">
            <a:off x="8302412" y="4207935"/>
            <a:ext cx="94828" cy="439365"/>
            <a:chOff x="792480" y="1272489"/>
            <a:chExt cx="91440" cy="2613711"/>
          </a:xfrm>
        </p:grpSpPr>
        <p:cxnSp>
          <p:nvCxnSpPr>
            <p:cNvPr id="168" name="Straight Connector 167"/>
            <p:cNvCxnSpPr/>
            <p:nvPr/>
          </p:nvCxnSpPr>
          <p:spPr>
            <a:xfrm flipV="1">
              <a:off x="838200" y="1828800"/>
              <a:ext cx="0" cy="205740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69" name="Oval 168"/>
            <p:cNvSpPr/>
            <p:nvPr/>
          </p:nvSpPr>
          <p:spPr>
            <a:xfrm>
              <a:off x="792480" y="1272489"/>
              <a:ext cx="91440" cy="556313"/>
            </a:xfrm>
            <a:prstGeom prst="ellipse">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70" name="TextBox 169"/>
          <p:cNvSpPr txBox="1"/>
          <p:nvPr/>
        </p:nvSpPr>
        <p:spPr>
          <a:xfrm>
            <a:off x="8397240" y="4470479"/>
            <a:ext cx="1325880" cy="1015663"/>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Arial" charset="0"/>
                <a:ea typeface="ＭＳ Ｐゴシック" pitchFamily="34" charset="-128"/>
                <a:cs typeface="Arial" charset="0"/>
              </a:rPr>
              <a:t>2014</a:t>
            </a:r>
          </a:p>
          <a:p>
            <a:pPr fontAlgn="base">
              <a:spcBef>
                <a:spcPct val="0"/>
              </a:spcBef>
              <a:spcAft>
                <a:spcPct val="0"/>
              </a:spcAft>
            </a:pPr>
            <a:r>
              <a:rPr lang="en-US" sz="1200" dirty="0">
                <a:solidFill>
                  <a:prstClr val="black"/>
                </a:solidFill>
                <a:latin typeface="Arial" charset="0"/>
                <a:ea typeface="ＭＳ Ｐゴシック" pitchFamily="34" charset="-128"/>
                <a:cs typeface="Arial" charset="0"/>
              </a:rPr>
              <a:t>P3.0 is implemented in accordance with STI law</a:t>
            </a:r>
          </a:p>
        </p:txBody>
      </p:sp>
      <p:grpSp>
        <p:nvGrpSpPr>
          <p:cNvPr id="171" name="Group 170"/>
          <p:cNvGrpSpPr/>
          <p:nvPr/>
        </p:nvGrpSpPr>
        <p:grpSpPr>
          <a:xfrm>
            <a:off x="9646920" y="2790126"/>
            <a:ext cx="91440" cy="965538"/>
            <a:chOff x="792480" y="1737358"/>
            <a:chExt cx="91440" cy="2148842"/>
          </a:xfrm>
        </p:grpSpPr>
        <p:cxnSp>
          <p:nvCxnSpPr>
            <p:cNvPr id="172" name="Straight Connector 171"/>
            <p:cNvCxnSpPr/>
            <p:nvPr/>
          </p:nvCxnSpPr>
          <p:spPr>
            <a:xfrm flipV="1">
              <a:off x="838200" y="1828800"/>
              <a:ext cx="0" cy="205740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73" name="Oval 172"/>
            <p:cNvSpPr/>
            <p:nvPr/>
          </p:nvSpPr>
          <p:spPr>
            <a:xfrm>
              <a:off x="792480" y="1737358"/>
              <a:ext cx="91440" cy="203503"/>
            </a:xfrm>
            <a:prstGeom prst="ellipse">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74" name="TextBox 173"/>
          <p:cNvSpPr txBox="1"/>
          <p:nvPr/>
        </p:nvSpPr>
        <p:spPr>
          <a:xfrm>
            <a:off x="9677400" y="2858870"/>
            <a:ext cx="1432560" cy="646331"/>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Arial" charset="0"/>
                <a:ea typeface="ＭＳ Ｐゴシック" pitchFamily="34" charset="-128"/>
                <a:cs typeface="Arial" charset="0"/>
              </a:rPr>
              <a:t>2015</a:t>
            </a:r>
          </a:p>
          <a:p>
            <a:pPr fontAlgn="base">
              <a:spcBef>
                <a:spcPct val="0"/>
              </a:spcBef>
              <a:spcAft>
                <a:spcPct val="0"/>
              </a:spcAft>
            </a:pPr>
            <a:r>
              <a:rPr lang="en-US" sz="1200" dirty="0">
                <a:solidFill>
                  <a:prstClr val="black"/>
                </a:solidFill>
                <a:latin typeface="Arial" charset="0"/>
                <a:ea typeface="ＭＳ Ｐゴシック" pitchFamily="34" charset="-128"/>
                <a:cs typeface="Arial" charset="0"/>
              </a:rPr>
              <a:t>P4.0 is implemented</a:t>
            </a:r>
          </a:p>
        </p:txBody>
      </p:sp>
      <p:grpSp>
        <p:nvGrpSpPr>
          <p:cNvPr id="175" name="Group 174"/>
          <p:cNvGrpSpPr/>
          <p:nvPr/>
        </p:nvGrpSpPr>
        <p:grpSpPr>
          <a:xfrm>
            <a:off x="2941320" y="2881567"/>
            <a:ext cx="91440" cy="851975"/>
            <a:chOff x="792480" y="1737360"/>
            <a:chExt cx="91440" cy="2148840"/>
          </a:xfrm>
          <a:solidFill>
            <a:schemeClr val="tx1"/>
          </a:solidFill>
        </p:grpSpPr>
        <p:cxnSp>
          <p:nvCxnSpPr>
            <p:cNvPr id="176" name="Straight Connector 175"/>
            <p:cNvCxnSpPr/>
            <p:nvPr/>
          </p:nvCxnSpPr>
          <p:spPr>
            <a:xfrm flipV="1">
              <a:off x="838200" y="1828800"/>
              <a:ext cx="0" cy="2057400"/>
            </a:xfrm>
            <a:prstGeom prst="line">
              <a:avLst/>
            </a:prstGeom>
            <a:grpFill/>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7" name="Oval 176"/>
            <p:cNvSpPr/>
            <p:nvPr/>
          </p:nvSpPr>
          <p:spPr>
            <a:xfrm>
              <a:off x="792480" y="1737360"/>
              <a:ext cx="91440" cy="230629"/>
            </a:xfrm>
            <a:prstGeom prst="ellipse">
              <a:avLst/>
            </a:prstGeom>
            <a:grp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63" name="Title 1"/>
          <p:cNvSpPr txBox="1">
            <a:spLocks/>
          </p:cNvSpPr>
          <p:nvPr/>
        </p:nvSpPr>
        <p:spPr>
          <a:xfrm>
            <a:off x="1798320" y="304541"/>
            <a:ext cx="8686800" cy="914400"/>
          </a:xfrm>
          <a:prstGeom prst="rect">
            <a:avLst/>
          </a:prstGeom>
        </p:spPr>
        <p:txBody>
          <a:bodyPr/>
          <a:lstStyle>
            <a:lvl1pPr algn="ctr" defTabSz="457200" rtl="0" eaLnBrk="0" fontAlgn="base" hangingPunct="0">
              <a:spcBef>
                <a:spcPct val="0"/>
              </a:spcBef>
              <a:spcAft>
                <a:spcPct val="0"/>
              </a:spcAft>
              <a:defRPr sz="4400" kern="1200">
                <a:solidFill>
                  <a:srgbClr val="595959"/>
                </a:solidFill>
                <a:latin typeface="Arial"/>
                <a:ea typeface="ＭＳ Ｐゴシック" panose="020B0600070205080204"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ＭＳ Ｐゴシック" panose="020B0600070205080204"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600" dirty="0">
                <a:solidFill>
                  <a:srgbClr val="0033CC"/>
                </a:solidFill>
              </a:rPr>
              <a:t>History of Prioritization</a:t>
            </a:r>
          </a:p>
        </p:txBody>
      </p:sp>
      <p:sp>
        <p:nvSpPr>
          <p:cNvPr id="3" name="Slide Number Placeholder 2">
            <a:extLst>
              <a:ext uri="{FF2B5EF4-FFF2-40B4-BE49-F238E27FC236}">
                <a16:creationId xmlns:a16="http://schemas.microsoft.com/office/drawing/2014/main" id="{254FEC25-DFB0-F06F-FF94-F75C70DA35F7}"/>
              </a:ext>
            </a:extLst>
          </p:cNvPr>
          <p:cNvSpPr>
            <a:spLocks noGrp="1"/>
          </p:cNvSpPr>
          <p:nvPr>
            <p:ph type="sldNum" sz="quarter" idx="13"/>
          </p:nvPr>
        </p:nvSpPr>
        <p:spPr/>
        <p:txBody>
          <a:bodyPr/>
          <a:lstStyle/>
          <a:p>
            <a:pPr>
              <a:defRPr/>
            </a:pPr>
            <a:fld id="{126A80D4-C941-4D0D-9C5C-5B49A4A8212A}" type="slidenum">
              <a:rPr lang="en-US" altLang="en-US" smtClean="0"/>
              <a:pPr>
                <a:defRPr/>
              </a:pPr>
              <a:t>4</a:t>
            </a:fld>
            <a:endParaRPr lang="en-US" altLang="en-US"/>
          </a:p>
        </p:txBody>
      </p:sp>
      <p:sp>
        <p:nvSpPr>
          <p:cNvPr id="4" name="TextBox 3">
            <a:extLst>
              <a:ext uri="{FF2B5EF4-FFF2-40B4-BE49-F238E27FC236}">
                <a16:creationId xmlns:a16="http://schemas.microsoft.com/office/drawing/2014/main" id="{6F590998-2FF0-499C-912C-A38DC48C3D79}"/>
              </a:ext>
            </a:extLst>
          </p:cNvPr>
          <p:cNvSpPr txBox="1"/>
          <p:nvPr/>
        </p:nvSpPr>
        <p:spPr>
          <a:xfrm>
            <a:off x="11658600" y="6336002"/>
            <a:ext cx="533400" cy="196977"/>
          </a:xfrm>
          <a:prstGeom prst="rect">
            <a:avLst/>
          </a:prstGeom>
          <a:noFill/>
        </p:spPr>
        <p:txBody>
          <a:bodyPr wrap="square" rtlCol="0">
            <a:spAutoFit/>
          </a:bodyPr>
          <a:lstStyle/>
          <a:p>
            <a:pPr algn="ctr"/>
            <a:r>
              <a:rPr lang="en-US" sz="680" dirty="0">
                <a:solidFill>
                  <a:schemeClr val="bg1"/>
                </a:solidFill>
                <a:latin typeface="TransportNewLight_gdi" panose="020B0604020202020204" charset="0"/>
              </a:rPr>
              <a:t>4</a:t>
            </a:r>
          </a:p>
        </p:txBody>
      </p:sp>
    </p:spTree>
    <p:extLst>
      <p:ext uri="{BB962C8B-B14F-4D97-AF65-F5344CB8AC3E}">
        <p14:creationId xmlns:p14="http://schemas.microsoft.com/office/powerpoint/2010/main" val="310934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3529"/>
            <a:ext cx="10461171" cy="914400"/>
          </a:xfrm>
        </p:spPr>
        <p:txBody>
          <a:bodyPr>
            <a:noAutofit/>
          </a:bodyPr>
          <a:lstStyle/>
          <a:p>
            <a:pPr>
              <a:defRPr/>
            </a:pPr>
            <a:r>
              <a:rPr lang="en-US" sz="3600" dirty="0">
                <a:ea typeface="MS PGothic" pitchFamily="34" charset="-128"/>
              </a:rPr>
              <a:t>Strategic Transportation Investments (STI) Law – The Why</a:t>
            </a:r>
          </a:p>
        </p:txBody>
      </p:sp>
      <p:sp>
        <p:nvSpPr>
          <p:cNvPr id="3" name="Content Placeholder 2"/>
          <p:cNvSpPr>
            <a:spLocks noGrp="1"/>
          </p:cNvSpPr>
          <p:nvPr>
            <p:ph type="body" sz="quarter" idx="11"/>
          </p:nvPr>
        </p:nvSpPr>
        <p:spPr/>
        <p:txBody>
          <a:bodyPr>
            <a:noAutofit/>
          </a:bodyPr>
          <a:lstStyle/>
          <a:p>
            <a:pPr marL="0" indent="0">
              <a:spcBef>
                <a:spcPts val="600"/>
              </a:spcBef>
              <a:buNone/>
              <a:defRPr/>
            </a:pPr>
            <a:r>
              <a:rPr lang="en-US" sz="2400" dirty="0">
                <a:ea typeface="MS PGothic" pitchFamily="34" charset="-128"/>
              </a:rPr>
              <a:t>Growing state</a:t>
            </a:r>
          </a:p>
          <a:p>
            <a:pPr marL="0" indent="0">
              <a:spcBef>
                <a:spcPts val="600"/>
              </a:spcBef>
              <a:buNone/>
              <a:defRPr/>
            </a:pPr>
            <a:endParaRPr lang="en-US" sz="2400" dirty="0">
              <a:ea typeface="MS PGothic" pitchFamily="34" charset="-128"/>
            </a:endParaRPr>
          </a:p>
          <a:p>
            <a:pPr marL="0" indent="0">
              <a:spcBef>
                <a:spcPts val="600"/>
              </a:spcBef>
              <a:buNone/>
              <a:defRPr/>
            </a:pPr>
            <a:endParaRPr lang="en-US" sz="2400" dirty="0">
              <a:ea typeface="MS PGothic" pitchFamily="34" charset="-128"/>
            </a:endParaRPr>
          </a:p>
          <a:p>
            <a:pPr marL="0" indent="0">
              <a:spcBef>
                <a:spcPts val="600"/>
              </a:spcBef>
              <a:buNone/>
              <a:defRPr/>
            </a:pPr>
            <a:endParaRPr lang="en-US" sz="2400" dirty="0">
              <a:ea typeface="MS PGothic" pitchFamily="34" charset="-128"/>
            </a:endParaRPr>
          </a:p>
          <a:p>
            <a:pPr marL="0" indent="0">
              <a:spcBef>
                <a:spcPts val="600"/>
              </a:spcBef>
              <a:buNone/>
              <a:defRPr/>
            </a:pPr>
            <a:endParaRPr lang="en-US" sz="2400" dirty="0">
              <a:ea typeface="MS PGothic" pitchFamily="34" charset="-128"/>
            </a:endParaRPr>
          </a:p>
          <a:p>
            <a:pPr marL="0" indent="0">
              <a:spcBef>
                <a:spcPts val="600"/>
              </a:spcBef>
              <a:buNone/>
              <a:defRPr/>
            </a:pPr>
            <a:r>
              <a:rPr lang="en-US" sz="2400" dirty="0">
                <a:ea typeface="MS PGothic" pitchFamily="34" charset="-128"/>
              </a:rPr>
              <a:t>Modernize funding formula and remove politics</a:t>
            </a:r>
          </a:p>
          <a:p>
            <a:pPr marL="0" indent="0">
              <a:spcBef>
                <a:spcPts val="600"/>
              </a:spcBef>
              <a:buNone/>
              <a:defRPr/>
            </a:pPr>
            <a:endParaRPr lang="en-US" sz="2400" dirty="0">
              <a:ea typeface="MS PGothic" pitchFamily="34" charset="-128"/>
            </a:endParaRPr>
          </a:p>
          <a:p>
            <a:pPr marL="0" indent="0">
              <a:spcBef>
                <a:spcPts val="600"/>
              </a:spcBef>
              <a:buNone/>
              <a:defRPr/>
            </a:pPr>
            <a:r>
              <a:rPr lang="en-US" sz="2400" dirty="0">
                <a:ea typeface="MS PGothic" pitchFamily="34" charset="-128"/>
              </a:rPr>
              <a:t>Better connect people, products, and places</a:t>
            </a:r>
          </a:p>
          <a:p>
            <a:pPr marL="0" indent="0">
              <a:spcBef>
                <a:spcPts val="600"/>
              </a:spcBef>
              <a:buNone/>
              <a:defRPr/>
            </a:pPr>
            <a:endParaRPr lang="en-US" sz="2400" dirty="0">
              <a:ea typeface="MS PGothic" pitchFamily="34" charset="-128"/>
            </a:endParaRPr>
          </a:p>
          <a:p>
            <a:pPr marL="0" indent="0">
              <a:spcBef>
                <a:spcPts val="600"/>
              </a:spcBef>
              <a:buNone/>
              <a:defRPr/>
            </a:pPr>
            <a:r>
              <a:rPr lang="en-US" sz="2400" dirty="0">
                <a:ea typeface="MS PGothic" pitchFamily="34" charset="-128"/>
              </a:rPr>
              <a:t>Successful prioritization efforts</a:t>
            </a:r>
          </a:p>
        </p:txBody>
      </p:sp>
      <p:graphicFrame>
        <p:nvGraphicFramePr>
          <p:cNvPr id="8" name="Chart 7"/>
          <p:cNvGraphicFramePr/>
          <p:nvPr/>
        </p:nvGraphicFramePr>
        <p:xfrm>
          <a:off x="1981200" y="2187575"/>
          <a:ext cx="8229600" cy="167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2"/>
          </p:nvPr>
        </p:nvSpPr>
        <p:spPr>
          <a:xfrm>
            <a:off x="5807676" y="88900"/>
            <a:ext cx="4403125" cy="273050"/>
          </a:xfrm>
        </p:spPr>
        <p:txBody>
          <a:bodyPr/>
          <a:lstStyle/>
          <a:p>
            <a:r>
              <a:rPr lang="en-US" dirty="0">
                <a:ea typeface="MS PGothic" pitchFamily="34" charset="-128"/>
              </a:rPr>
              <a:t>Session 2:  So you’ve heard about prioritization</a:t>
            </a:r>
            <a:endParaRPr lang="en-US" dirty="0"/>
          </a:p>
        </p:txBody>
      </p:sp>
      <p:sp>
        <p:nvSpPr>
          <p:cNvPr id="5" name="Slide Number Placeholder 4">
            <a:extLst>
              <a:ext uri="{FF2B5EF4-FFF2-40B4-BE49-F238E27FC236}">
                <a16:creationId xmlns:a16="http://schemas.microsoft.com/office/drawing/2014/main" id="{CA1B2F90-000B-6A51-006B-5CE8C3AC40A6}"/>
              </a:ext>
            </a:extLst>
          </p:cNvPr>
          <p:cNvSpPr>
            <a:spLocks noGrp="1"/>
          </p:cNvSpPr>
          <p:nvPr>
            <p:ph type="sldNum" sz="quarter" idx="13"/>
          </p:nvPr>
        </p:nvSpPr>
        <p:spPr/>
        <p:txBody>
          <a:bodyPr/>
          <a:lstStyle/>
          <a:p>
            <a:pPr>
              <a:defRPr/>
            </a:pPr>
            <a:fld id="{71CAA48D-1BA3-48C4-9CA6-A4902209BA27}" type="slidenum">
              <a:rPr lang="en-US" altLang="en-US" smtClean="0"/>
              <a:pPr>
                <a:defRPr/>
              </a:pPr>
              <a:t>5</a:t>
            </a:fld>
            <a:endParaRPr lang="en-US" altLang="en-US" dirty="0"/>
          </a:p>
        </p:txBody>
      </p:sp>
      <p:sp>
        <p:nvSpPr>
          <p:cNvPr id="6" name="TextBox 5">
            <a:extLst>
              <a:ext uri="{FF2B5EF4-FFF2-40B4-BE49-F238E27FC236}">
                <a16:creationId xmlns:a16="http://schemas.microsoft.com/office/drawing/2014/main" id="{43EBA735-AE53-BB5C-A989-1E80532855E4}"/>
              </a:ext>
            </a:extLst>
          </p:cNvPr>
          <p:cNvSpPr txBox="1"/>
          <p:nvPr/>
        </p:nvSpPr>
        <p:spPr>
          <a:xfrm>
            <a:off x="11658600" y="6336002"/>
            <a:ext cx="533400" cy="196977"/>
          </a:xfrm>
          <a:prstGeom prst="rect">
            <a:avLst/>
          </a:prstGeom>
          <a:noFill/>
        </p:spPr>
        <p:txBody>
          <a:bodyPr wrap="square" rtlCol="0">
            <a:spAutoFit/>
          </a:bodyPr>
          <a:lstStyle/>
          <a:p>
            <a:pPr algn="ctr"/>
            <a:r>
              <a:rPr lang="en-US" sz="680" dirty="0">
                <a:solidFill>
                  <a:schemeClr val="bg1"/>
                </a:solidFill>
                <a:latin typeface="TransportNewLight_gdi" panose="020B0604020202020204" charset="0"/>
              </a:rPr>
              <a:t>5</a:t>
            </a:r>
          </a:p>
        </p:txBody>
      </p:sp>
    </p:spTree>
    <p:extLst>
      <p:ext uri="{BB962C8B-B14F-4D97-AF65-F5344CB8AC3E}">
        <p14:creationId xmlns:p14="http://schemas.microsoft.com/office/powerpoint/2010/main" val="128769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10" dur="500"/>
                                        <p:tgtEl>
                                          <p:spTgt spid="8">
                                            <p:graphicEl>
                                              <a:chart seriesIdx="-3" categoryIdx="-3" bldStep="gridLegend"/>
                                            </p:graphicEl>
                                          </p:spTgt>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left)">
                                      <p:cBhvr>
                                        <p:cTn id="13" dur="500"/>
                                        <p:tgtEl>
                                          <p:spTgt spid="8">
                                            <p:graphicEl>
                                              <a:chart seriesIdx="-4" categoryIdx="0"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left)">
                                      <p:cBhvr>
                                        <p:cTn id="18" dur="500"/>
                                        <p:tgtEl>
                                          <p:spTgt spid="8">
                                            <p:graphicEl>
                                              <a:chart seriesIdx="-4" categoryIdx="1" bldStep="category"/>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E16E-7DE8-929E-A34C-70D3E89AC071}"/>
              </a:ext>
            </a:extLst>
          </p:cNvPr>
          <p:cNvSpPr>
            <a:spLocks noGrp="1"/>
          </p:cNvSpPr>
          <p:nvPr>
            <p:ph type="title"/>
          </p:nvPr>
        </p:nvSpPr>
        <p:spPr>
          <a:xfrm>
            <a:off x="609600" y="677334"/>
            <a:ext cx="10972800" cy="712844"/>
          </a:xfrm>
        </p:spPr>
        <p:txBody>
          <a:bodyPr/>
          <a:lstStyle/>
          <a:p>
            <a:r>
              <a:rPr kumimoji="0" lang="en-US" sz="3600" b="0" i="0" u="none" strike="noStrike" kern="1200" cap="none" spc="0" normalizeH="0" baseline="0" noProof="0" dirty="0">
                <a:ln>
                  <a:noFill/>
                </a:ln>
                <a:solidFill>
                  <a:srgbClr val="595959"/>
                </a:solidFill>
                <a:effectLst/>
                <a:uLnTx/>
                <a:uFillTx/>
                <a:latin typeface="Arial"/>
                <a:ea typeface="MS PGothic" pitchFamily="34" charset="-128"/>
                <a:cs typeface="Arial"/>
              </a:rPr>
              <a:t>Strategic Transportation Investments (STI) Law – The Why</a:t>
            </a:r>
            <a:endParaRPr lang="en-US" b="1"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2E41149A-066A-AF16-133A-613B2922FC6A}"/>
              </a:ext>
            </a:extLst>
          </p:cNvPr>
          <p:cNvSpPr>
            <a:spLocks noGrp="1"/>
          </p:cNvSpPr>
          <p:nvPr>
            <p:ph type="body" sz="quarter" idx="11"/>
          </p:nvPr>
        </p:nvSpPr>
        <p:spPr>
          <a:xfrm>
            <a:off x="609600" y="1913166"/>
            <a:ext cx="10972800" cy="3989614"/>
          </a:xfrm>
        </p:spPr>
        <p:txBody>
          <a:bodyPr/>
          <a:lstStyle/>
          <a:p>
            <a:r>
              <a:rPr lang="en-US" dirty="0"/>
              <a:t>Prioritizes capital expenditures across all modes (Mobility/Expansion + Modernization)</a:t>
            </a:r>
          </a:p>
          <a:p>
            <a:pPr marL="0" indent="0">
              <a:buNone/>
            </a:pPr>
            <a:endParaRPr lang="en-US" dirty="0"/>
          </a:p>
          <a:p>
            <a:r>
              <a:rPr lang="en-US" dirty="0"/>
              <a:t>Needs-based, data-driven </a:t>
            </a:r>
          </a:p>
          <a:p>
            <a:pPr marL="0" indent="0">
              <a:buNone/>
            </a:pPr>
            <a:endParaRPr lang="en-US" dirty="0"/>
          </a:p>
          <a:p>
            <a:r>
              <a:rPr lang="en-US" dirty="0"/>
              <a:t>Directly ties funding to Prioritization results </a:t>
            </a:r>
          </a:p>
          <a:p>
            <a:pPr marL="0" indent="0">
              <a:buNone/>
            </a:pPr>
            <a:endParaRPr lang="en-US" dirty="0"/>
          </a:p>
          <a:p>
            <a:r>
              <a:rPr lang="en-US" dirty="0"/>
              <a:t>Funding comes from Highway Trust Fund and Federal Aid Program </a:t>
            </a:r>
          </a:p>
          <a:p>
            <a:pPr marL="0" indent="0">
              <a:buNone/>
            </a:pPr>
            <a:endParaRPr lang="en-US" dirty="0"/>
          </a:p>
          <a:p>
            <a:r>
              <a:rPr lang="en-US" dirty="0"/>
              <a:t>Workgroup used every cycle for improvement</a:t>
            </a:r>
          </a:p>
        </p:txBody>
      </p:sp>
      <p:sp>
        <p:nvSpPr>
          <p:cNvPr id="6" name="Slide Number Placeholder 5">
            <a:extLst>
              <a:ext uri="{FF2B5EF4-FFF2-40B4-BE49-F238E27FC236}">
                <a16:creationId xmlns:a16="http://schemas.microsoft.com/office/drawing/2014/main" id="{C8C63131-3A30-BBB7-2285-93A4FE170C8C}"/>
              </a:ext>
            </a:extLst>
          </p:cNvPr>
          <p:cNvSpPr>
            <a:spLocks noGrp="1"/>
          </p:cNvSpPr>
          <p:nvPr>
            <p:ph type="sldNum" sz="quarter" idx="13"/>
          </p:nvPr>
        </p:nvSpPr>
        <p:spPr/>
        <p:txBody>
          <a:bodyPr/>
          <a:lstStyle/>
          <a:p>
            <a:pPr>
              <a:defRPr/>
            </a:pPr>
            <a:fld id="{71CAA48D-1BA3-48C4-9CA6-A4902209BA27}" type="slidenum">
              <a:rPr lang="en-US" altLang="en-US" smtClean="0"/>
              <a:pPr>
                <a:defRPr/>
              </a:pPr>
              <a:t>6</a:t>
            </a:fld>
            <a:endParaRPr lang="en-US" altLang="en-US" dirty="0"/>
          </a:p>
        </p:txBody>
      </p:sp>
      <p:sp>
        <p:nvSpPr>
          <p:cNvPr id="9" name="TextBox 8">
            <a:extLst>
              <a:ext uri="{FF2B5EF4-FFF2-40B4-BE49-F238E27FC236}">
                <a16:creationId xmlns:a16="http://schemas.microsoft.com/office/drawing/2014/main" id="{244DDDA6-2A4B-8B82-51CE-D1DE8048BC9D}"/>
              </a:ext>
            </a:extLst>
          </p:cNvPr>
          <p:cNvSpPr txBox="1"/>
          <p:nvPr/>
        </p:nvSpPr>
        <p:spPr>
          <a:xfrm>
            <a:off x="11658600" y="6336002"/>
            <a:ext cx="533400" cy="196977"/>
          </a:xfrm>
          <a:prstGeom prst="rect">
            <a:avLst/>
          </a:prstGeom>
          <a:noFill/>
        </p:spPr>
        <p:txBody>
          <a:bodyPr wrap="square" rtlCol="0">
            <a:spAutoFit/>
          </a:bodyPr>
          <a:lstStyle/>
          <a:p>
            <a:pPr algn="ctr"/>
            <a:r>
              <a:rPr lang="en-US" sz="680" dirty="0">
                <a:solidFill>
                  <a:schemeClr val="bg1"/>
                </a:solidFill>
                <a:latin typeface="TransportNewLight_gdi" panose="020B0604020202020204" charset="0"/>
              </a:rPr>
              <a:t>6</a:t>
            </a:r>
          </a:p>
        </p:txBody>
      </p:sp>
    </p:spTree>
    <p:extLst>
      <p:ext uri="{BB962C8B-B14F-4D97-AF65-F5344CB8AC3E}">
        <p14:creationId xmlns:p14="http://schemas.microsoft.com/office/powerpoint/2010/main" val="135301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EBAE0-80E3-4DA7-8137-C107FC562B58}"/>
              </a:ext>
            </a:extLst>
          </p:cNvPr>
          <p:cNvSpPr txBox="1">
            <a:spLocks/>
          </p:cNvSpPr>
          <p:nvPr/>
        </p:nvSpPr>
        <p:spPr>
          <a:xfrm>
            <a:off x="661307" y="457200"/>
            <a:ext cx="8686800" cy="914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a:lstStyle>
          <a:p>
            <a:pPr>
              <a:defRPr/>
            </a:pPr>
            <a:r>
              <a:rPr lang="en-US" dirty="0">
                <a:ea typeface="MS PGothic" pitchFamily="34" charset="-128"/>
              </a:rPr>
              <a:t>Anticipated Inflation Impact</a:t>
            </a:r>
          </a:p>
        </p:txBody>
      </p:sp>
      <p:sp>
        <p:nvSpPr>
          <p:cNvPr id="10" name="Content Placeholder 2">
            <a:extLst>
              <a:ext uri="{FF2B5EF4-FFF2-40B4-BE49-F238E27FC236}">
                <a16:creationId xmlns:a16="http://schemas.microsoft.com/office/drawing/2014/main" id="{FC87A0C3-D510-4AB0-A3B6-1894EE67E16C}"/>
              </a:ext>
            </a:extLst>
          </p:cNvPr>
          <p:cNvSpPr>
            <a:spLocks noGrp="1"/>
          </p:cNvSpPr>
          <p:nvPr>
            <p:ph type="body" sz="quarter" idx="11"/>
          </p:nvPr>
        </p:nvSpPr>
        <p:spPr>
          <a:xfrm>
            <a:off x="661307" y="1567542"/>
            <a:ext cx="11206650" cy="3722915"/>
          </a:xfrm>
        </p:spPr>
        <p:txBody>
          <a:bodyPr>
            <a:noAutofit/>
          </a:bodyPr>
          <a:lstStyle/>
          <a:p>
            <a:pPr marL="342900" indent="-342900">
              <a:spcBef>
                <a:spcPts val="1800"/>
              </a:spcBef>
              <a:buFont typeface="Arial" panose="020B0604020202020204" pitchFamily="34" charset="0"/>
              <a:buChar char="•"/>
              <a:defRPr/>
            </a:pPr>
            <a:r>
              <a:rPr lang="en-US" sz="2400" dirty="0">
                <a:solidFill>
                  <a:schemeClr val="tx1">
                    <a:lumMod val="90000"/>
                    <a:lumOff val="10000"/>
                  </a:schemeClr>
                </a:solidFill>
                <a:ea typeface="MS PGothic" pitchFamily="34" charset="-128"/>
              </a:rPr>
              <a:t>Inflation is not explicitly factored into the revenue estimates. However, before programming projects in the STIP, available funds were reduced to account for future inflation. NCDOT uses a 3% per year inflation factor.</a:t>
            </a:r>
          </a:p>
          <a:p>
            <a:pPr marL="342900" indent="-342900">
              <a:spcBef>
                <a:spcPts val="1800"/>
              </a:spcBef>
              <a:buFont typeface="Arial" panose="020B0604020202020204" pitchFamily="34" charset="0"/>
              <a:buChar char="•"/>
              <a:defRPr/>
            </a:pPr>
            <a:r>
              <a:rPr lang="en-US" sz="2400" dirty="0">
                <a:solidFill>
                  <a:schemeClr val="tx1">
                    <a:lumMod val="90000"/>
                    <a:lumOff val="10000"/>
                  </a:schemeClr>
                </a:solidFill>
                <a:ea typeface="MS PGothic" pitchFamily="34" charset="-128"/>
              </a:rPr>
              <a:t>The 3% was compounded annually for the first five years, then held constant for the last five years. In the first year (2024), half of the inflation rate was used (1.5%) to ramp up to 3% in year 2 (2025). This allows project costs used in the Program to be shown in current (2024) dollars</a:t>
            </a:r>
            <a:r>
              <a:rPr lang="en-US" sz="2400" dirty="0">
                <a:solidFill>
                  <a:schemeClr val="tx1">
                    <a:lumMod val="65000"/>
                    <a:lumOff val="35000"/>
                  </a:schemeClr>
                </a:solidFill>
                <a:ea typeface="MS PGothic" pitchFamily="34" charset="-128"/>
              </a:rPr>
              <a:t>.</a:t>
            </a:r>
          </a:p>
          <a:p>
            <a:pPr>
              <a:spcBef>
                <a:spcPts val="1800"/>
              </a:spcBef>
              <a:defRPr/>
            </a:pPr>
            <a:endParaRPr lang="en-US" sz="2400" dirty="0">
              <a:solidFill>
                <a:schemeClr val="tx1">
                  <a:lumMod val="65000"/>
                  <a:lumOff val="35000"/>
                </a:schemeClr>
              </a:solidFill>
              <a:ea typeface="MS PGothic" pitchFamily="34" charset="-128"/>
            </a:endParaRPr>
          </a:p>
        </p:txBody>
      </p:sp>
      <p:sp>
        <p:nvSpPr>
          <p:cNvPr id="2" name="Slide Number Placeholder 1">
            <a:extLst>
              <a:ext uri="{FF2B5EF4-FFF2-40B4-BE49-F238E27FC236}">
                <a16:creationId xmlns:a16="http://schemas.microsoft.com/office/drawing/2014/main" id="{ECA6EF36-8DFA-A349-EE94-6DE11F2EF72E}"/>
              </a:ext>
            </a:extLst>
          </p:cNvPr>
          <p:cNvSpPr>
            <a:spLocks noGrp="1"/>
          </p:cNvSpPr>
          <p:nvPr>
            <p:ph type="sldNum" sz="quarter" idx="4"/>
          </p:nvPr>
        </p:nvSpPr>
        <p:spPr/>
        <p:txBody>
          <a:bodyPr/>
          <a:lstStyle/>
          <a:p>
            <a:fld id="{71AF279C-F903-5C4F-9E12-139067057548}" type="slidenum">
              <a:rPr lang="en-US" smtClean="0"/>
              <a:pPr/>
              <a:t>7</a:t>
            </a:fld>
            <a:endParaRPr lang="en-US" dirty="0"/>
          </a:p>
        </p:txBody>
      </p:sp>
    </p:spTree>
    <p:extLst>
      <p:ext uri="{BB962C8B-B14F-4D97-AF65-F5344CB8AC3E}">
        <p14:creationId xmlns:p14="http://schemas.microsoft.com/office/powerpoint/2010/main" val="320659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EBAE0-80E3-4DA7-8137-C107FC562B58}"/>
              </a:ext>
            </a:extLst>
          </p:cNvPr>
          <p:cNvSpPr txBox="1">
            <a:spLocks/>
          </p:cNvSpPr>
          <p:nvPr/>
        </p:nvSpPr>
        <p:spPr>
          <a:xfrm>
            <a:off x="677636" y="391886"/>
            <a:ext cx="8686800" cy="914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a:lstStyle>
          <a:p>
            <a:pPr>
              <a:defRPr/>
            </a:pPr>
            <a:r>
              <a:rPr lang="en-US" dirty="0">
                <a:ea typeface="MS PGothic" pitchFamily="34" charset="-128"/>
              </a:rPr>
              <a:t>The STIP must be Fiscally Constrained</a:t>
            </a:r>
          </a:p>
        </p:txBody>
      </p:sp>
      <p:sp>
        <p:nvSpPr>
          <p:cNvPr id="10" name="Content Placeholder 2">
            <a:extLst>
              <a:ext uri="{FF2B5EF4-FFF2-40B4-BE49-F238E27FC236}">
                <a16:creationId xmlns:a16="http://schemas.microsoft.com/office/drawing/2014/main" id="{FC87A0C3-D510-4AB0-A3B6-1894EE67E16C}"/>
              </a:ext>
            </a:extLst>
          </p:cNvPr>
          <p:cNvSpPr>
            <a:spLocks noGrp="1"/>
          </p:cNvSpPr>
          <p:nvPr>
            <p:ph type="body" sz="quarter" idx="11"/>
          </p:nvPr>
        </p:nvSpPr>
        <p:spPr>
          <a:xfrm>
            <a:off x="457200" y="1733550"/>
            <a:ext cx="8229600" cy="4524375"/>
          </a:xfrm>
        </p:spPr>
        <p:txBody>
          <a:bodyPr>
            <a:noAutofit/>
          </a:bodyPr>
          <a:lstStyle/>
          <a:p>
            <a:pPr marL="342900" indent="-342900">
              <a:spcBef>
                <a:spcPts val="1800"/>
              </a:spcBef>
              <a:buFont typeface="Arial" panose="020B0604020202020204" pitchFamily="34" charset="0"/>
              <a:buChar char="•"/>
              <a:defRPr/>
            </a:pPr>
            <a:r>
              <a:rPr lang="en-US" sz="2400" dirty="0">
                <a:solidFill>
                  <a:schemeClr val="tx1"/>
                </a:solidFill>
                <a:ea typeface="MS PGothic" pitchFamily="34" charset="-128"/>
              </a:rPr>
              <a:t>During the balancing of the STIP, the program is fiscally constrained to the amount of funds projected to be available each year to prevent over committing of future revenues.</a:t>
            </a:r>
          </a:p>
          <a:p>
            <a:pPr marL="342900" indent="-342900">
              <a:spcBef>
                <a:spcPts val="1800"/>
              </a:spcBef>
              <a:buFont typeface="Arial" panose="020B0604020202020204" pitchFamily="34" charset="0"/>
              <a:buChar char="•"/>
              <a:defRPr/>
            </a:pPr>
            <a:r>
              <a:rPr lang="en-US" sz="2400" dirty="0">
                <a:solidFill>
                  <a:schemeClr val="tx1"/>
                </a:solidFill>
                <a:ea typeface="MS PGothic" pitchFamily="34" charset="-128"/>
              </a:rPr>
              <a:t>This means that schedule changes may need to be made to existing committed projects in the STIP to account for the new projects and their costs that will be added to the new STIP. </a:t>
            </a:r>
          </a:p>
          <a:p>
            <a:pPr marL="342900" indent="-342900">
              <a:spcBef>
                <a:spcPts val="1800"/>
              </a:spcBef>
              <a:buFont typeface="Arial" panose="020B0604020202020204" pitchFamily="34" charset="0"/>
              <a:buChar char="•"/>
              <a:defRPr/>
            </a:pPr>
            <a:r>
              <a:rPr lang="en-US" sz="2400" dirty="0">
                <a:solidFill>
                  <a:schemeClr val="tx1"/>
                </a:solidFill>
                <a:ea typeface="MS PGothic" pitchFamily="34" charset="-128"/>
              </a:rPr>
              <a:t>The previous committed projects will stay committed but may be delayed to keep the STIP fiscally constrained and balanced.</a:t>
            </a:r>
          </a:p>
          <a:p>
            <a:pPr marL="0" indent="0">
              <a:spcBef>
                <a:spcPts val="1800"/>
              </a:spcBef>
              <a:buNone/>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p:txBody>
      </p:sp>
      <p:sp>
        <p:nvSpPr>
          <p:cNvPr id="2" name="Slide Number Placeholder 1">
            <a:extLst>
              <a:ext uri="{FF2B5EF4-FFF2-40B4-BE49-F238E27FC236}">
                <a16:creationId xmlns:a16="http://schemas.microsoft.com/office/drawing/2014/main" id="{5853ADA5-6459-F584-6265-61A2077EA9FC}"/>
              </a:ext>
            </a:extLst>
          </p:cNvPr>
          <p:cNvSpPr>
            <a:spLocks noGrp="1"/>
          </p:cNvSpPr>
          <p:nvPr>
            <p:ph type="sldNum" sz="quarter" idx="4"/>
          </p:nvPr>
        </p:nvSpPr>
        <p:spPr/>
        <p:txBody>
          <a:bodyPr/>
          <a:lstStyle/>
          <a:p>
            <a:fld id="{71AF279C-F903-5C4F-9E12-139067057548}" type="slidenum">
              <a:rPr lang="en-US" smtClean="0"/>
              <a:pPr/>
              <a:t>8</a:t>
            </a:fld>
            <a:endParaRPr lang="en-US" dirty="0"/>
          </a:p>
        </p:txBody>
      </p:sp>
    </p:spTree>
    <p:extLst>
      <p:ext uri="{BB962C8B-B14F-4D97-AF65-F5344CB8AC3E}">
        <p14:creationId xmlns:p14="http://schemas.microsoft.com/office/powerpoint/2010/main" val="384950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EBAE0-80E3-4DA7-8137-C107FC562B58}"/>
              </a:ext>
            </a:extLst>
          </p:cNvPr>
          <p:cNvSpPr txBox="1">
            <a:spLocks/>
          </p:cNvSpPr>
          <p:nvPr/>
        </p:nvSpPr>
        <p:spPr>
          <a:xfrm>
            <a:off x="685800" y="367392"/>
            <a:ext cx="8686800" cy="9144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kern="1200">
                <a:solidFill>
                  <a:srgbClr val="082940"/>
                </a:solidFill>
                <a:latin typeface="TransportNewMedium_gdi" pitchFamily="2" charset="77"/>
                <a:ea typeface="+mj-ea"/>
                <a:cs typeface="+mj-cs"/>
              </a:defRPr>
            </a:lvl1pPr>
          </a:lstStyle>
          <a:p>
            <a:pPr>
              <a:defRPr/>
            </a:pPr>
            <a:r>
              <a:rPr lang="en-US" dirty="0">
                <a:ea typeface="MS PGothic" pitchFamily="34" charset="-128"/>
              </a:rPr>
              <a:t>Where do potential projects come from?</a:t>
            </a:r>
          </a:p>
        </p:txBody>
      </p:sp>
      <p:sp>
        <p:nvSpPr>
          <p:cNvPr id="10" name="Content Placeholder 2">
            <a:extLst>
              <a:ext uri="{FF2B5EF4-FFF2-40B4-BE49-F238E27FC236}">
                <a16:creationId xmlns:a16="http://schemas.microsoft.com/office/drawing/2014/main" id="{FC87A0C3-D510-4AB0-A3B6-1894EE67E16C}"/>
              </a:ext>
            </a:extLst>
          </p:cNvPr>
          <p:cNvSpPr>
            <a:spLocks noGrp="1"/>
          </p:cNvSpPr>
          <p:nvPr>
            <p:ph type="body" sz="quarter" idx="11"/>
          </p:nvPr>
        </p:nvSpPr>
        <p:spPr>
          <a:xfrm>
            <a:off x="685800" y="1458686"/>
            <a:ext cx="8433707" cy="4964340"/>
          </a:xfrm>
        </p:spPr>
        <p:txBody>
          <a:bodyPr>
            <a:noAutofit/>
          </a:bodyPr>
          <a:lstStyle/>
          <a:p>
            <a:pPr marL="342900" indent="-342900">
              <a:spcBef>
                <a:spcPts val="1800"/>
              </a:spcBef>
              <a:buFont typeface="Arial" panose="020B0604020202020204" pitchFamily="34" charset="0"/>
              <a:buChar char="•"/>
              <a:defRPr/>
            </a:pPr>
            <a:r>
              <a:rPr lang="en-US" sz="2400" dirty="0">
                <a:solidFill>
                  <a:schemeClr val="tx1">
                    <a:lumMod val="90000"/>
                    <a:lumOff val="10000"/>
                  </a:schemeClr>
                </a:solidFill>
                <a:ea typeface="MS PGothic" pitchFamily="34" charset="-128"/>
              </a:rPr>
              <a:t>MPOs / RPOs </a:t>
            </a:r>
          </a:p>
          <a:p>
            <a:pPr marL="342900" indent="-342900">
              <a:spcBef>
                <a:spcPts val="1800"/>
              </a:spcBef>
              <a:buFont typeface="Arial" panose="020B0604020202020204" pitchFamily="34" charset="0"/>
              <a:buChar char="•"/>
              <a:defRPr/>
            </a:pPr>
            <a:r>
              <a:rPr lang="en-US" sz="2400" dirty="0">
                <a:solidFill>
                  <a:schemeClr val="tx1">
                    <a:lumMod val="90000"/>
                    <a:lumOff val="10000"/>
                  </a:schemeClr>
                </a:solidFill>
                <a:ea typeface="MS PGothic" pitchFamily="34" charset="-128"/>
              </a:rPr>
              <a:t>NCDOT personnel</a:t>
            </a:r>
          </a:p>
          <a:p>
            <a:pPr marL="342900" indent="-342900">
              <a:spcBef>
                <a:spcPts val="1800"/>
              </a:spcBef>
              <a:buFont typeface="Arial" panose="020B0604020202020204" pitchFamily="34" charset="0"/>
              <a:buChar char="•"/>
              <a:defRPr/>
            </a:pPr>
            <a:r>
              <a:rPr lang="en-US" sz="2400" dirty="0">
                <a:solidFill>
                  <a:schemeClr val="tx1">
                    <a:lumMod val="90000"/>
                    <a:lumOff val="10000"/>
                  </a:schemeClr>
                </a:solidFill>
                <a:ea typeface="MS PGothic" pitchFamily="34" charset="-128"/>
              </a:rPr>
              <a:t>Municipalities </a:t>
            </a:r>
          </a:p>
          <a:p>
            <a:pPr marL="342900" indent="-342900">
              <a:spcBef>
                <a:spcPts val="1800"/>
              </a:spcBef>
              <a:buFont typeface="Arial" panose="020B0604020202020204" pitchFamily="34" charset="0"/>
              <a:buChar char="•"/>
              <a:defRPr/>
            </a:pPr>
            <a:r>
              <a:rPr lang="en-US" sz="2400" dirty="0">
                <a:solidFill>
                  <a:schemeClr val="tx1">
                    <a:lumMod val="90000"/>
                    <a:lumOff val="10000"/>
                  </a:schemeClr>
                </a:solidFill>
                <a:ea typeface="MS PGothic" pitchFamily="34" charset="-128"/>
              </a:rPr>
              <a:t>CTPs / MTPs</a:t>
            </a:r>
          </a:p>
          <a:p>
            <a:pPr marL="342900" indent="-342900">
              <a:spcBef>
                <a:spcPts val="1800"/>
              </a:spcBef>
              <a:buFont typeface="Arial" panose="020B0604020202020204" pitchFamily="34" charset="0"/>
              <a:buChar char="•"/>
              <a:defRPr/>
            </a:pPr>
            <a:r>
              <a:rPr lang="en-US" sz="2400" dirty="0">
                <a:solidFill>
                  <a:schemeClr val="tx1">
                    <a:lumMod val="90000"/>
                    <a:lumOff val="10000"/>
                  </a:schemeClr>
                </a:solidFill>
                <a:ea typeface="MS PGothic" pitchFamily="34" charset="-128"/>
              </a:rPr>
              <a:t>Corridor plans</a:t>
            </a:r>
          </a:p>
          <a:p>
            <a:pPr marL="342900" indent="-342900">
              <a:spcBef>
                <a:spcPts val="1800"/>
              </a:spcBef>
              <a:buFont typeface="Arial" panose="020B0604020202020204" pitchFamily="34" charset="0"/>
              <a:buChar char="•"/>
              <a:defRPr/>
            </a:pPr>
            <a:r>
              <a:rPr lang="en-US" sz="2400" dirty="0">
                <a:solidFill>
                  <a:schemeClr val="tx1">
                    <a:lumMod val="90000"/>
                    <a:lumOff val="10000"/>
                  </a:schemeClr>
                </a:solidFill>
                <a:ea typeface="MS PGothic" pitchFamily="34" charset="-128"/>
              </a:rPr>
              <a:t>Citizens</a:t>
            </a:r>
          </a:p>
          <a:p>
            <a:pPr marL="0" indent="0">
              <a:spcBef>
                <a:spcPts val="1800"/>
              </a:spcBef>
              <a:buNone/>
              <a:defRPr/>
            </a:pPr>
            <a:endParaRPr lang="en-US" sz="2400" dirty="0">
              <a:solidFill>
                <a:schemeClr val="tx1">
                  <a:lumMod val="65000"/>
                  <a:lumOff val="35000"/>
                </a:schemeClr>
              </a:solidFill>
              <a:ea typeface="MS PGothic" pitchFamily="34" charset="-128"/>
            </a:endParaRPr>
          </a:p>
          <a:p>
            <a:pPr marL="0" indent="0">
              <a:spcBef>
                <a:spcPts val="1800"/>
              </a:spcBef>
              <a:buNone/>
              <a:defRPr/>
            </a:pPr>
            <a:r>
              <a:rPr lang="en-US" sz="2400" dirty="0">
                <a:solidFill>
                  <a:schemeClr val="tx1"/>
                </a:solidFill>
                <a:ea typeface="MS PGothic" pitchFamily="34" charset="-128"/>
              </a:rPr>
              <a:t>These projects can look to accomplish Short-term and long-term solutions – it’s imperative to work with our  partners</a:t>
            </a:r>
          </a:p>
          <a:p>
            <a:pPr marL="0" indent="0">
              <a:spcBef>
                <a:spcPts val="1800"/>
              </a:spcBef>
              <a:buNone/>
              <a:defRPr/>
            </a:pPr>
            <a:endParaRPr lang="en-US" sz="2400" dirty="0">
              <a:solidFill>
                <a:schemeClr val="tx1">
                  <a:lumMod val="65000"/>
                  <a:lumOff val="35000"/>
                </a:schemeClr>
              </a:solidFill>
              <a:ea typeface="MS PGothic" pitchFamily="34" charset="-128"/>
            </a:endParaRPr>
          </a:p>
          <a:p>
            <a:pPr marL="0" indent="0">
              <a:spcBef>
                <a:spcPts val="1800"/>
              </a:spcBef>
              <a:buNone/>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a:p>
            <a:pPr>
              <a:spcBef>
                <a:spcPts val="1800"/>
              </a:spcBef>
              <a:defRPr/>
            </a:pPr>
            <a:endParaRPr lang="en-US" sz="2400" dirty="0">
              <a:solidFill>
                <a:schemeClr val="tx1">
                  <a:lumMod val="65000"/>
                  <a:lumOff val="35000"/>
                </a:schemeClr>
              </a:solidFill>
              <a:ea typeface="MS PGothic" pitchFamily="34" charset="-128"/>
            </a:endParaRPr>
          </a:p>
        </p:txBody>
      </p:sp>
      <p:sp>
        <p:nvSpPr>
          <p:cNvPr id="2" name="Slide Number Placeholder 1">
            <a:extLst>
              <a:ext uri="{FF2B5EF4-FFF2-40B4-BE49-F238E27FC236}">
                <a16:creationId xmlns:a16="http://schemas.microsoft.com/office/drawing/2014/main" id="{730BA334-00FE-9A87-8B14-C5F0615E5F74}"/>
              </a:ext>
            </a:extLst>
          </p:cNvPr>
          <p:cNvSpPr>
            <a:spLocks noGrp="1"/>
          </p:cNvSpPr>
          <p:nvPr>
            <p:ph type="sldNum" sz="quarter" idx="4"/>
          </p:nvPr>
        </p:nvSpPr>
        <p:spPr/>
        <p:txBody>
          <a:bodyPr/>
          <a:lstStyle/>
          <a:p>
            <a:fld id="{71AF279C-F903-5C4F-9E12-139067057548}" type="slidenum">
              <a:rPr lang="en-US" smtClean="0"/>
              <a:pPr/>
              <a:t>9</a:t>
            </a:fld>
            <a:endParaRPr lang="en-US" dirty="0"/>
          </a:p>
        </p:txBody>
      </p:sp>
    </p:spTree>
    <p:extLst>
      <p:ext uri="{BB962C8B-B14F-4D97-AF65-F5344CB8AC3E}">
        <p14:creationId xmlns:p14="http://schemas.microsoft.com/office/powerpoint/2010/main" val="61502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DOT Presentation Theme">
  <a:themeElements>
    <a:clrScheme name="NCDOT Presentation Colors">
      <a:dk1>
        <a:srgbClr val="08293F"/>
      </a:dk1>
      <a:lt1>
        <a:srgbClr val="FFFFFF"/>
      </a:lt1>
      <a:dk2>
        <a:srgbClr val="08293F"/>
      </a:dk2>
      <a:lt2>
        <a:srgbClr val="FFFFFF"/>
      </a:lt2>
      <a:accent1>
        <a:srgbClr val="D16B2B"/>
      </a:accent1>
      <a:accent2>
        <a:srgbClr val="387AAB"/>
      </a:accent2>
      <a:accent3>
        <a:srgbClr val="701C44"/>
      </a:accent3>
      <a:accent4>
        <a:srgbClr val="EBF0F2"/>
      </a:accent4>
      <a:accent5>
        <a:srgbClr val="3E7D96"/>
      </a:accent5>
      <a:accent6>
        <a:srgbClr val="EBF0F2"/>
      </a:accent6>
      <a:hlink>
        <a:srgbClr val="387AAB"/>
      </a:hlink>
      <a:folHlink>
        <a:srgbClr val="387AAB"/>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OT Presentation Theme" id="{2110DB21-96D8-4B4F-BACD-03A5525FDE22}" vid="{EA695D14-9207-A941-BF7D-D9785D779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50" ma:contentTypeDescription="Create a new document." ma:contentTypeScope="" ma:versionID="77309c00667d27d24c9f8aa8c2adf287">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010373ba7b8222cdfce6e3e41ac98f38"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internalName="DocumentSetDescription">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82e4dbae-68f1-44b9-a9de-1019b054425c">Resources</Document_x0020_Category>
    <DocumentSetDescription xmlns="http://schemas.microsoft.com/sharepoint/v3">The Rockingham County Comprehensive Transportation Plan (CTP) is a long-range plan, which identifies major transportation improvement needs and develops long-term solutions for the next 25 to 30 years. The study is a joint effort between Rockingham County, the Piedmont Triad Rural Planning Organization (PTRPO), and the North Carolina Department of Transportation -Transportation Planning Division (NCDOT TPD). This plan is an update of the adopted 2014 Rockingham County CTP, Western Rockingham CTP, and Eden CTP. It includes the City of Eden, the Town of Madison, Town of Mayodan, the City of Reidsville, the Town of Stoneville, the Town of Wentworth, and Rockingham County. This plan update will evaluate current and future conditions for highway, bicycle, pedestrian, and public transportation modes.</DocumentSetDescription>
    <Document_x0020_Status xmlns="82e4dbae-68f1-44b9-a9de-1019b054425c">Draft</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Presentation</Document_x0020_Type>
    <County xmlns="084f7c45-40c1-4552-b9db-b0297b44ff26">
      <Value>Rockingham</Value>
    </County>
  </documentManagement>
</p:properties>
</file>

<file path=customXml/item4.xml><?xml version="1.0" encoding="utf-8"?>
<?mso-contentType ?>
<SharedContentType xmlns="Microsoft.SharePoint.Taxonomy.ContentTypeSync" SourceId="7ef604a7-ebc4-47af-96e9-7f1ad444f50a" ContentTypeId="0x0101" PreviousValue="false"/>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064D16D7-89AE-4D79-A4B6-16117B583558}">
  <ds:schemaRefs>
    <ds:schemaRef ds:uri="http://schemas.microsoft.com/sharepoint/v3/contenttype/forms"/>
  </ds:schemaRefs>
</ds:datastoreItem>
</file>

<file path=customXml/itemProps2.xml><?xml version="1.0" encoding="utf-8"?>
<ds:datastoreItem xmlns:ds="http://schemas.openxmlformats.org/officeDocument/2006/customXml" ds:itemID="{61916001-360A-4BCB-9C84-EB8F72821569}"/>
</file>

<file path=customXml/itemProps3.xml><?xml version="1.0" encoding="utf-8"?>
<ds:datastoreItem xmlns:ds="http://schemas.openxmlformats.org/officeDocument/2006/customXml" ds:itemID="{4813077E-0B1D-4289-A66A-91D055C2D84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911974e-8ffa-4330-bf94-9f82e4fca69e"/>
    <ds:schemaRef ds:uri="20eaf6cf-9b8b-4f34-a467-3c7243ae4317"/>
    <ds:schemaRef ds:uri="http://www.w3.org/XML/1998/namespace"/>
  </ds:schemaRefs>
</ds:datastoreItem>
</file>

<file path=customXml/itemProps4.xml><?xml version="1.0" encoding="utf-8"?>
<ds:datastoreItem xmlns:ds="http://schemas.openxmlformats.org/officeDocument/2006/customXml" ds:itemID="{D6FC8E9B-E8D8-4A07-AC78-3AB4AE9E3C2C}"/>
</file>

<file path=customXml/itemProps5.xml><?xml version="1.0" encoding="utf-8"?>
<ds:datastoreItem xmlns:ds="http://schemas.openxmlformats.org/officeDocument/2006/customXml" ds:itemID="{36AFF1AC-6713-415D-A924-54717E9F9B49}"/>
</file>

<file path=docProps/app.xml><?xml version="1.0" encoding="utf-8"?>
<Properties xmlns="http://schemas.openxmlformats.org/officeDocument/2006/extended-properties" xmlns:vt="http://schemas.openxmlformats.org/officeDocument/2006/docPropsVTypes">
  <Template>NCDOT Presentation Theme</Template>
  <TotalTime>30095</TotalTime>
  <Words>2946</Words>
  <Application>Microsoft Office PowerPoint</Application>
  <PresentationFormat>Widescreen</PresentationFormat>
  <Paragraphs>668</Paragraphs>
  <Slides>37</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MS PGothic</vt:lpstr>
      <vt:lpstr>Arial</vt:lpstr>
      <vt:lpstr>Calibri</vt:lpstr>
      <vt:lpstr>TransportNewMedium_gdi</vt:lpstr>
      <vt:lpstr>TransportNewLight_gdi</vt:lpstr>
      <vt:lpstr>Wingdings</vt:lpstr>
      <vt:lpstr>Corbel</vt:lpstr>
      <vt:lpstr>Garamond</vt:lpstr>
      <vt:lpstr>NCDOT Presentation Theme</vt:lpstr>
      <vt:lpstr>Overview of the STIP Program </vt:lpstr>
      <vt:lpstr>PowerPoint Presentation</vt:lpstr>
      <vt:lpstr>What is a State Transportation Improvement Program (STIP)? </vt:lpstr>
      <vt:lpstr>PowerPoint Presentation</vt:lpstr>
      <vt:lpstr>Strategic Transportation Investments (STI) Law – The Why</vt:lpstr>
      <vt:lpstr>Strategic Transportation Investments (STI) Law – The Why</vt:lpstr>
      <vt:lpstr>PowerPoint Presentation</vt:lpstr>
      <vt:lpstr>PowerPoint Presentation</vt:lpstr>
      <vt:lpstr>PowerPoint Presentation</vt:lpstr>
      <vt:lpstr>Key Partners</vt:lpstr>
      <vt:lpstr>PowerPoint Presentation</vt:lpstr>
      <vt:lpstr>PowerPoint Presentation</vt:lpstr>
      <vt:lpstr>PowerPoint Presentation</vt:lpstr>
      <vt:lpstr>STIP Expenditures</vt:lpstr>
      <vt:lpstr>PowerPoint Presentation</vt:lpstr>
      <vt:lpstr>PowerPoint Presentation</vt:lpstr>
      <vt:lpstr>P6.0 Highway Criteria &amp; Weights:</vt:lpstr>
      <vt:lpstr>PowerPoint Presentation</vt:lpstr>
      <vt:lpstr>Bicycle &amp; Pedestrian Scoring</vt:lpstr>
      <vt:lpstr>Scoring Projects</vt:lpstr>
      <vt:lpstr>Public Involvement</vt:lpstr>
      <vt:lpstr>PowerPoint Presentation</vt:lpstr>
      <vt:lpstr>PowerPoint Presentation</vt:lpstr>
      <vt:lpstr>PowerPoint Presentation</vt:lpstr>
      <vt:lpstr>PowerPoint Presentation</vt:lpstr>
      <vt:lpstr>PowerPoint Presentation</vt:lpstr>
      <vt:lpstr>Factors involved in scheduling projects for the STIP</vt:lpstr>
      <vt:lpstr>Committed Projects / Years Subject to Reprioritization</vt:lpstr>
      <vt:lpstr>Possible causes for projects to score low and/or not be selected</vt:lpstr>
      <vt:lpstr>Prioritization 6.0 Funding </vt:lpstr>
      <vt:lpstr>P6.0 Funding Availability – Committed Projects Only</vt:lpstr>
      <vt:lpstr>P7.0 Funding Availability – For funding of uncommitted or new projects</vt:lpstr>
      <vt:lpstr>Let’s say your priority project was not selected. There could be opportunities for Alternate Funding Options for Mobility / Modernization Projects </vt:lpstr>
      <vt:lpstr>Spot Safety Funding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NCDOT STIP Presentation_August_2024</dc:title>
  <dc:creator>Sanders, Katie L</dc:creator>
  <cp:lastModifiedBy>Reimakoski, Chad</cp:lastModifiedBy>
  <cp:revision>345</cp:revision>
  <cp:lastPrinted>2021-09-14T17:25:22Z</cp:lastPrinted>
  <dcterms:created xsi:type="dcterms:W3CDTF">2020-02-14T14:05:45Z</dcterms:created>
  <dcterms:modified xsi:type="dcterms:W3CDTF">2024-08-07T23:03:18Z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ocset_NoMedatataSyncRequired">
    <vt:lpwstr>False</vt:lpwstr>
  </property>
  <property fmtid="{D5CDD505-2E9C-101B-9397-08002B2CF9AE}" pid="4" name="Order">
    <vt:r8>462700</vt:r8>
  </property>
</Properties>
</file>